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327" r:id="rId2"/>
    <p:sldId id="328" r:id="rId3"/>
    <p:sldId id="329" r:id="rId4"/>
    <p:sldId id="330" r:id="rId5"/>
    <p:sldId id="331" r:id="rId6"/>
    <p:sldId id="332" r:id="rId7"/>
    <p:sldId id="333" r:id="rId8"/>
    <p:sldId id="334" r:id="rId9"/>
    <p:sldId id="335" r:id="rId10"/>
    <p:sldId id="336" r:id="rId11"/>
    <p:sldId id="337" r:id="rId12"/>
    <p:sldId id="338" r:id="rId13"/>
    <p:sldId id="342" r:id="rId14"/>
    <p:sldId id="347" r:id="rId15"/>
    <p:sldId id="326"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16"/>
    <p:restoredTop sz="93294"/>
  </p:normalViewPr>
  <p:slideViewPr>
    <p:cSldViewPr>
      <p:cViewPr varScale="1">
        <p:scale>
          <a:sx n="80" d="100"/>
          <a:sy n="80" d="100"/>
        </p:scale>
        <p:origin x="1694"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E4F431-05CB-8C45-B9A5-141D7BFC610F}" type="doc">
      <dgm:prSet loTypeId="urn:microsoft.com/office/officeart/2005/8/layout/pyramid4" loCatId="" qsTypeId="urn:microsoft.com/office/officeart/2005/8/quickstyle/simple4" qsCatId="simple" csTypeId="urn:microsoft.com/office/officeart/2005/8/colors/accent1_2" csCatId="accent1" phldr="1"/>
      <dgm:spPr/>
      <dgm:t>
        <a:bodyPr/>
        <a:lstStyle/>
        <a:p>
          <a:endParaRPr lang="en-US"/>
        </a:p>
      </dgm:t>
    </dgm:pt>
    <dgm:pt modelId="{AF100E21-7428-AF4C-8D72-70F6D47BF744}">
      <dgm:prSet phldrT="[Text]"/>
      <dgm:spPr/>
      <dgm:t>
        <a:bodyPr/>
        <a:lstStyle/>
        <a:p>
          <a:r>
            <a:rPr lang="en-US" dirty="0"/>
            <a:t>Long Term Health &amp; Growth</a:t>
          </a:r>
        </a:p>
      </dgm:t>
    </dgm:pt>
    <dgm:pt modelId="{8F13A10F-F8B0-1748-BFBF-1DC13D9BB088}" type="parTrans" cxnId="{68230C4C-F1A5-8440-BC7C-4E00A35E151E}">
      <dgm:prSet/>
      <dgm:spPr/>
      <dgm:t>
        <a:bodyPr/>
        <a:lstStyle/>
        <a:p>
          <a:endParaRPr lang="en-US"/>
        </a:p>
      </dgm:t>
    </dgm:pt>
    <dgm:pt modelId="{FF09764E-A1EB-AE4C-BB2D-407349ECF202}" type="sibTrans" cxnId="{68230C4C-F1A5-8440-BC7C-4E00A35E151E}">
      <dgm:prSet/>
      <dgm:spPr/>
      <dgm:t>
        <a:bodyPr/>
        <a:lstStyle/>
        <a:p>
          <a:endParaRPr lang="en-US"/>
        </a:p>
      </dgm:t>
    </dgm:pt>
    <dgm:pt modelId="{FF1EBAFA-4C56-BB44-89D3-0D63452975CC}">
      <dgm:prSet phldrT="[Text]"/>
      <dgm:spPr/>
      <dgm:t>
        <a:bodyPr/>
        <a:lstStyle/>
        <a:p>
          <a:r>
            <a:rPr lang="en-US" dirty="0"/>
            <a:t>Passionate Faith</a:t>
          </a:r>
        </a:p>
      </dgm:t>
    </dgm:pt>
    <dgm:pt modelId="{307F091C-A158-A445-A3EC-A085529CE0C0}" type="parTrans" cxnId="{F2DCB9AC-2E39-9743-ACB2-6103D64F4E15}">
      <dgm:prSet/>
      <dgm:spPr/>
      <dgm:t>
        <a:bodyPr/>
        <a:lstStyle/>
        <a:p>
          <a:endParaRPr lang="en-US"/>
        </a:p>
      </dgm:t>
    </dgm:pt>
    <dgm:pt modelId="{C5403BD7-9F6C-A949-8CA0-B25938ED8E5D}" type="sibTrans" cxnId="{F2DCB9AC-2E39-9743-ACB2-6103D64F4E15}">
      <dgm:prSet/>
      <dgm:spPr/>
      <dgm:t>
        <a:bodyPr/>
        <a:lstStyle/>
        <a:p>
          <a:endParaRPr lang="en-US"/>
        </a:p>
      </dgm:t>
    </dgm:pt>
    <dgm:pt modelId="{E61DF02C-A6A2-504A-90FD-64E26A647C95}">
      <dgm:prSet phldrT="[Text]"/>
      <dgm:spPr/>
      <dgm:t>
        <a:bodyPr/>
        <a:lstStyle/>
        <a:p>
          <a:r>
            <a:rPr lang="en-US" dirty="0"/>
            <a:t>Cultural Translation</a:t>
          </a:r>
        </a:p>
      </dgm:t>
    </dgm:pt>
    <dgm:pt modelId="{A9112AF2-8BD0-C74D-881D-47013CF73B23}" type="parTrans" cxnId="{B86FE02B-C36B-B24A-8A8B-1056E84DED40}">
      <dgm:prSet/>
      <dgm:spPr/>
      <dgm:t>
        <a:bodyPr/>
        <a:lstStyle/>
        <a:p>
          <a:endParaRPr lang="en-US"/>
        </a:p>
      </dgm:t>
    </dgm:pt>
    <dgm:pt modelId="{AD23514C-D07D-D64E-88FE-8AEABE514B30}" type="sibTrans" cxnId="{B86FE02B-C36B-B24A-8A8B-1056E84DED40}">
      <dgm:prSet/>
      <dgm:spPr/>
      <dgm:t>
        <a:bodyPr/>
        <a:lstStyle/>
        <a:p>
          <a:endParaRPr lang="en-US"/>
        </a:p>
      </dgm:t>
    </dgm:pt>
    <dgm:pt modelId="{94203E9F-7E52-354D-8977-6EABE524B98A}">
      <dgm:prSet phldrT="[Text]"/>
      <dgm:spPr/>
      <dgm:t>
        <a:bodyPr/>
        <a:lstStyle/>
        <a:p>
          <a:r>
            <a:rPr lang="en-US" dirty="0"/>
            <a:t>Theo-Moral Integrity</a:t>
          </a:r>
        </a:p>
      </dgm:t>
    </dgm:pt>
    <dgm:pt modelId="{C4EAE889-C5EF-8A45-85DC-DE58552F3FB7}" type="parTrans" cxnId="{74067940-362A-A24A-9E11-8D24F5B351C5}">
      <dgm:prSet/>
      <dgm:spPr/>
      <dgm:t>
        <a:bodyPr/>
        <a:lstStyle/>
        <a:p>
          <a:endParaRPr lang="en-US"/>
        </a:p>
      </dgm:t>
    </dgm:pt>
    <dgm:pt modelId="{FF5076E5-871D-174F-9CA1-DE75BDA54034}" type="sibTrans" cxnId="{74067940-362A-A24A-9E11-8D24F5B351C5}">
      <dgm:prSet/>
      <dgm:spPr/>
      <dgm:t>
        <a:bodyPr/>
        <a:lstStyle/>
        <a:p>
          <a:endParaRPr lang="en-US"/>
        </a:p>
      </dgm:t>
    </dgm:pt>
    <dgm:pt modelId="{272692B9-7CB2-574A-9824-5AC9E7DD15B4}" type="pres">
      <dgm:prSet presAssocID="{2CE4F431-05CB-8C45-B9A5-141D7BFC610F}" presName="compositeShape" presStyleCnt="0">
        <dgm:presLayoutVars>
          <dgm:chMax val="9"/>
          <dgm:dir/>
          <dgm:resizeHandles val="exact"/>
        </dgm:presLayoutVars>
      </dgm:prSet>
      <dgm:spPr/>
    </dgm:pt>
    <dgm:pt modelId="{DF512EE9-3AEF-FC4B-AEE1-311C0A8C9719}" type="pres">
      <dgm:prSet presAssocID="{2CE4F431-05CB-8C45-B9A5-141D7BFC610F}" presName="triangle1" presStyleLbl="node1" presStyleIdx="0" presStyleCnt="4">
        <dgm:presLayoutVars>
          <dgm:bulletEnabled val="1"/>
        </dgm:presLayoutVars>
      </dgm:prSet>
      <dgm:spPr/>
    </dgm:pt>
    <dgm:pt modelId="{41F59611-B50D-FA42-BE39-AF72989C3D12}" type="pres">
      <dgm:prSet presAssocID="{2CE4F431-05CB-8C45-B9A5-141D7BFC610F}" presName="triangle2" presStyleLbl="node1" presStyleIdx="1" presStyleCnt="4">
        <dgm:presLayoutVars>
          <dgm:bulletEnabled val="1"/>
        </dgm:presLayoutVars>
      </dgm:prSet>
      <dgm:spPr/>
    </dgm:pt>
    <dgm:pt modelId="{A6E85E23-3A53-374E-B8CD-4E909322E6FA}" type="pres">
      <dgm:prSet presAssocID="{2CE4F431-05CB-8C45-B9A5-141D7BFC610F}" presName="triangle3" presStyleLbl="node1" presStyleIdx="2" presStyleCnt="4" custScaleX="106305">
        <dgm:presLayoutVars>
          <dgm:bulletEnabled val="1"/>
        </dgm:presLayoutVars>
      </dgm:prSet>
      <dgm:spPr/>
    </dgm:pt>
    <dgm:pt modelId="{46DE2BE5-4F51-C04F-AAE2-1E70AF6BC56F}" type="pres">
      <dgm:prSet presAssocID="{2CE4F431-05CB-8C45-B9A5-141D7BFC610F}" presName="triangle4" presStyleLbl="node1" presStyleIdx="3" presStyleCnt="4" custScaleX="101042">
        <dgm:presLayoutVars>
          <dgm:bulletEnabled val="1"/>
        </dgm:presLayoutVars>
      </dgm:prSet>
      <dgm:spPr/>
    </dgm:pt>
  </dgm:ptLst>
  <dgm:cxnLst>
    <dgm:cxn modelId="{B86FE02B-C36B-B24A-8A8B-1056E84DED40}" srcId="{2CE4F431-05CB-8C45-B9A5-141D7BFC610F}" destId="{E61DF02C-A6A2-504A-90FD-64E26A647C95}" srcOrd="1" destOrd="0" parTransId="{A9112AF2-8BD0-C74D-881D-47013CF73B23}" sibTransId="{AD23514C-D07D-D64E-88FE-8AEABE514B30}"/>
    <dgm:cxn modelId="{74067940-362A-A24A-9E11-8D24F5B351C5}" srcId="{2CE4F431-05CB-8C45-B9A5-141D7BFC610F}" destId="{94203E9F-7E52-354D-8977-6EABE524B98A}" srcOrd="3" destOrd="0" parTransId="{C4EAE889-C5EF-8A45-85DC-DE58552F3FB7}" sibTransId="{FF5076E5-871D-174F-9CA1-DE75BDA54034}"/>
    <dgm:cxn modelId="{E32A4462-9CA1-7345-AEFC-04A14D7E48B2}" type="presOf" srcId="{E61DF02C-A6A2-504A-90FD-64E26A647C95}" destId="{41F59611-B50D-FA42-BE39-AF72989C3D12}" srcOrd="0" destOrd="0" presId="urn:microsoft.com/office/officeart/2005/8/layout/pyramid4"/>
    <dgm:cxn modelId="{90F87F47-417F-F846-873E-618EC19C6BDC}" type="presOf" srcId="{AF100E21-7428-AF4C-8D72-70F6D47BF744}" destId="{A6E85E23-3A53-374E-B8CD-4E909322E6FA}" srcOrd="0" destOrd="0" presId="urn:microsoft.com/office/officeart/2005/8/layout/pyramid4"/>
    <dgm:cxn modelId="{68230C4C-F1A5-8440-BC7C-4E00A35E151E}" srcId="{2CE4F431-05CB-8C45-B9A5-141D7BFC610F}" destId="{AF100E21-7428-AF4C-8D72-70F6D47BF744}" srcOrd="2" destOrd="0" parTransId="{8F13A10F-F8B0-1748-BFBF-1DC13D9BB088}" sibTransId="{FF09764E-A1EB-AE4C-BB2D-407349ECF202}"/>
    <dgm:cxn modelId="{BDAFA54F-A273-F741-B577-3185930E686B}" type="presOf" srcId="{2CE4F431-05CB-8C45-B9A5-141D7BFC610F}" destId="{272692B9-7CB2-574A-9824-5AC9E7DD15B4}" srcOrd="0" destOrd="0" presId="urn:microsoft.com/office/officeart/2005/8/layout/pyramid4"/>
    <dgm:cxn modelId="{55B6E057-03BF-6044-B1AA-9C0873D12561}" type="presOf" srcId="{FF1EBAFA-4C56-BB44-89D3-0D63452975CC}" destId="{DF512EE9-3AEF-FC4B-AEE1-311C0A8C9719}" srcOrd="0" destOrd="0" presId="urn:microsoft.com/office/officeart/2005/8/layout/pyramid4"/>
    <dgm:cxn modelId="{F2DCB9AC-2E39-9743-ACB2-6103D64F4E15}" srcId="{2CE4F431-05CB-8C45-B9A5-141D7BFC610F}" destId="{FF1EBAFA-4C56-BB44-89D3-0D63452975CC}" srcOrd="0" destOrd="0" parTransId="{307F091C-A158-A445-A3EC-A085529CE0C0}" sibTransId="{C5403BD7-9F6C-A949-8CA0-B25938ED8E5D}"/>
    <dgm:cxn modelId="{6E2CBFE5-1AFE-4C43-80EC-9C7A017C3935}" type="presOf" srcId="{94203E9F-7E52-354D-8977-6EABE524B98A}" destId="{46DE2BE5-4F51-C04F-AAE2-1E70AF6BC56F}" srcOrd="0" destOrd="0" presId="urn:microsoft.com/office/officeart/2005/8/layout/pyramid4"/>
    <dgm:cxn modelId="{A3DA052F-F552-0344-BADB-E1C03F79537C}" type="presParOf" srcId="{272692B9-7CB2-574A-9824-5AC9E7DD15B4}" destId="{DF512EE9-3AEF-FC4B-AEE1-311C0A8C9719}" srcOrd="0" destOrd="0" presId="urn:microsoft.com/office/officeart/2005/8/layout/pyramid4"/>
    <dgm:cxn modelId="{54FC9BD7-1D12-1E4C-B9FF-8BFCD0BA328A}" type="presParOf" srcId="{272692B9-7CB2-574A-9824-5AC9E7DD15B4}" destId="{41F59611-B50D-FA42-BE39-AF72989C3D12}" srcOrd="1" destOrd="0" presId="urn:microsoft.com/office/officeart/2005/8/layout/pyramid4"/>
    <dgm:cxn modelId="{007BF0A5-45A1-6143-8BE8-69021819BC20}" type="presParOf" srcId="{272692B9-7CB2-574A-9824-5AC9E7DD15B4}" destId="{A6E85E23-3A53-374E-B8CD-4E909322E6FA}" srcOrd="2" destOrd="0" presId="urn:microsoft.com/office/officeart/2005/8/layout/pyramid4"/>
    <dgm:cxn modelId="{AE3FCFCC-7823-2645-9DAC-25359984E411}" type="presParOf" srcId="{272692B9-7CB2-574A-9824-5AC9E7DD15B4}" destId="{46DE2BE5-4F51-C04F-AAE2-1E70AF6BC56F}"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E4F431-05CB-8C45-B9A5-141D7BFC610F}" type="doc">
      <dgm:prSet loTypeId="urn:microsoft.com/office/officeart/2005/8/layout/pyramid4" loCatId="" qsTypeId="urn:microsoft.com/office/officeart/2005/8/quickstyle/simple4" qsCatId="simple" csTypeId="urn:microsoft.com/office/officeart/2005/8/colors/accent1_2" csCatId="accent1" phldr="1"/>
      <dgm:spPr/>
      <dgm:t>
        <a:bodyPr/>
        <a:lstStyle/>
        <a:p>
          <a:endParaRPr lang="en-US"/>
        </a:p>
      </dgm:t>
    </dgm:pt>
    <dgm:pt modelId="{AF100E21-7428-AF4C-8D72-70F6D47BF744}">
      <dgm:prSet phldrT="[Text]"/>
      <dgm:spPr/>
      <dgm:t>
        <a:bodyPr/>
        <a:lstStyle/>
        <a:p>
          <a:r>
            <a:rPr lang="en-US" dirty="0"/>
            <a:t>Long Term Health &amp; Growth</a:t>
          </a:r>
        </a:p>
      </dgm:t>
    </dgm:pt>
    <dgm:pt modelId="{8F13A10F-F8B0-1748-BFBF-1DC13D9BB088}" type="parTrans" cxnId="{68230C4C-F1A5-8440-BC7C-4E00A35E151E}">
      <dgm:prSet/>
      <dgm:spPr/>
      <dgm:t>
        <a:bodyPr/>
        <a:lstStyle/>
        <a:p>
          <a:endParaRPr lang="en-US"/>
        </a:p>
      </dgm:t>
    </dgm:pt>
    <dgm:pt modelId="{FF09764E-A1EB-AE4C-BB2D-407349ECF202}" type="sibTrans" cxnId="{68230C4C-F1A5-8440-BC7C-4E00A35E151E}">
      <dgm:prSet/>
      <dgm:spPr/>
      <dgm:t>
        <a:bodyPr/>
        <a:lstStyle/>
        <a:p>
          <a:endParaRPr lang="en-US"/>
        </a:p>
      </dgm:t>
    </dgm:pt>
    <dgm:pt modelId="{FF1EBAFA-4C56-BB44-89D3-0D63452975CC}">
      <dgm:prSet phldrT="[Text]"/>
      <dgm:spPr/>
      <dgm:t>
        <a:bodyPr/>
        <a:lstStyle/>
        <a:p>
          <a:r>
            <a:rPr lang="en-US" dirty="0"/>
            <a:t>Passionate Faith:  (Benefits)</a:t>
          </a:r>
        </a:p>
      </dgm:t>
    </dgm:pt>
    <dgm:pt modelId="{307F091C-A158-A445-A3EC-A085529CE0C0}" type="parTrans" cxnId="{F2DCB9AC-2E39-9743-ACB2-6103D64F4E15}">
      <dgm:prSet/>
      <dgm:spPr/>
      <dgm:t>
        <a:bodyPr/>
        <a:lstStyle/>
        <a:p>
          <a:endParaRPr lang="en-US"/>
        </a:p>
      </dgm:t>
    </dgm:pt>
    <dgm:pt modelId="{C5403BD7-9F6C-A949-8CA0-B25938ED8E5D}" type="sibTrans" cxnId="{F2DCB9AC-2E39-9743-ACB2-6103D64F4E15}">
      <dgm:prSet/>
      <dgm:spPr/>
      <dgm:t>
        <a:bodyPr/>
        <a:lstStyle/>
        <a:p>
          <a:endParaRPr lang="en-US"/>
        </a:p>
      </dgm:t>
    </dgm:pt>
    <dgm:pt modelId="{E61DF02C-A6A2-504A-90FD-64E26A647C95}">
      <dgm:prSet phldrT="[Text]"/>
      <dgm:spPr/>
      <dgm:t>
        <a:bodyPr/>
        <a:lstStyle/>
        <a:p>
          <a:r>
            <a:rPr lang="en-US" dirty="0"/>
            <a:t>Cultural Translation (Bridges)</a:t>
          </a:r>
        </a:p>
      </dgm:t>
    </dgm:pt>
    <dgm:pt modelId="{A9112AF2-8BD0-C74D-881D-47013CF73B23}" type="parTrans" cxnId="{B86FE02B-C36B-B24A-8A8B-1056E84DED40}">
      <dgm:prSet/>
      <dgm:spPr/>
      <dgm:t>
        <a:bodyPr/>
        <a:lstStyle/>
        <a:p>
          <a:endParaRPr lang="en-US"/>
        </a:p>
      </dgm:t>
    </dgm:pt>
    <dgm:pt modelId="{AD23514C-D07D-D64E-88FE-8AEABE514B30}" type="sibTrans" cxnId="{B86FE02B-C36B-B24A-8A8B-1056E84DED40}">
      <dgm:prSet/>
      <dgm:spPr/>
      <dgm:t>
        <a:bodyPr/>
        <a:lstStyle/>
        <a:p>
          <a:endParaRPr lang="en-US"/>
        </a:p>
      </dgm:t>
    </dgm:pt>
    <dgm:pt modelId="{94203E9F-7E52-354D-8977-6EABE524B98A}">
      <dgm:prSet phldrT="[Text]"/>
      <dgm:spPr/>
      <dgm:t>
        <a:bodyPr/>
        <a:lstStyle/>
        <a:p>
          <a:r>
            <a:rPr lang="en-US" dirty="0"/>
            <a:t>Theo-Moral Integrity (Boundaries)</a:t>
          </a:r>
        </a:p>
      </dgm:t>
    </dgm:pt>
    <dgm:pt modelId="{C4EAE889-C5EF-8A45-85DC-DE58552F3FB7}" type="parTrans" cxnId="{74067940-362A-A24A-9E11-8D24F5B351C5}">
      <dgm:prSet/>
      <dgm:spPr/>
      <dgm:t>
        <a:bodyPr/>
        <a:lstStyle/>
        <a:p>
          <a:endParaRPr lang="en-US"/>
        </a:p>
      </dgm:t>
    </dgm:pt>
    <dgm:pt modelId="{FF5076E5-871D-174F-9CA1-DE75BDA54034}" type="sibTrans" cxnId="{74067940-362A-A24A-9E11-8D24F5B351C5}">
      <dgm:prSet/>
      <dgm:spPr/>
      <dgm:t>
        <a:bodyPr/>
        <a:lstStyle/>
        <a:p>
          <a:endParaRPr lang="en-US"/>
        </a:p>
      </dgm:t>
    </dgm:pt>
    <dgm:pt modelId="{272692B9-7CB2-574A-9824-5AC9E7DD15B4}" type="pres">
      <dgm:prSet presAssocID="{2CE4F431-05CB-8C45-B9A5-141D7BFC610F}" presName="compositeShape" presStyleCnt="0">
        <dgm:presLayoutVars>
          <dgm:chMax val="9"/>
          <dgm:dir/>
          <dgm:resizeHandles val="exact"/>
        </dgm:presLayoutVars>
      </dgm:prSet>
      <dgm:spPr/>
    </dgm:pt>
    <dgm:pt modelId="{DF512EE9-3AEF-FC4B-AEE1-311C0A8C9719}" type="pres">
      <dgm:prSet presAssocID="{2CE4F431-05CB-8C45-B9A5-141D7BFC610F}" presName="triangle1" presStyleLbl="node1" presStyleIdx="0" presStyleCnt="4">
        <dgm:presLayoutVars>
          <dgm:bulletEnabled val="1"/>
        </dgm:presLayoutVars>
      </dgm:prSet>
      <dgm:spPr/>
    </dgm:pt>
    <dgm:pt modelId="{41F59611-B50D-FA42-BE39-AF72989C3D12}" type="pres">
      <dgm:prSet presAssocID="{2CE4F431-05CB-8C45-B9A5-141D7BFC610F}" presName="triangle2" presStyleLbl="node1" presStyleIdx="1" presStyleCnt="4">
        <dgm:presLayoutVars>
          <dgm:bulletEnabled val="1"/>
        </dgm:presLayoutVars>
      </dgm:prSet>
      <dgm:spPr/>
    </dgm:pt>
    <dgm:pt modelId="{A6E85E23-3A53-374E-B8CD-4E909322E6FA}" type="pres">
      <dgm:prSet presAssocID="{2CE4F431-05CB-8C45-B9A5-141D7BFC610F}" presName="triangle3" presStyleLbl="node1" presStyleIdx="2" presStyleCnt="4" custScaleX="106305">
        <dgm:presLayoutVars>
          <dgm:bulletEnabled val="1"/>
        </dgm:presLayoutVars>
      </dgm:prSet>
      <dgm:spPr/>
    </dgm:pt>
    <dgm:pt modelId="{46DE2BE5-4F51-C04F-AAE2-1E70AF6BC56F}" type="pres">
      <dgm:prSet presAssocID="{2CE4F431-05CB-8C45-B9A5-141D7BFC610F}" presName="triangle4" presStyleLbl="node1" presStyleIdx="3" presStyleCnt="4" custScaleX="101042">
        <dgm:presLayoutVars>
          <dgm:bulletEnabled val="1"/>
        </dgm:presLayoutVars>
      </dgm:prSet>
      <dgm:spPr/>
    </dgm:pt>
  </dgm:ptLst>
  <dgm:cxnLst>
    <dgm:cxn modelId="{B8861524-12DD-CC4E-A74F-9547661C70E7}" type="presOf" srcId="{AF100E21-7428-AF4C-8D72-70F6D47BF744}" destId="{A6E85E23-3A53-374E-B8CD-4E909322E6FA}" srcOrd="0" destOrd="0" presId="urn:microsoft.com/office/officeart/2005/8/layout/pyramid4"/>
    <dgm:cxn modelId="{B86FE02B-C36B-B24A-8A8B-1056E84DED40}" srcId="{2CE4F431-05CB-8C45-B9A5-141D7BFC610F}" destId="{E61DF02C-A6A2-504A-90FD-64E26A647C95}" srcOrd="1" destOrd="0" parTransId="{A9112AF2-8BD0-C74D-881D-47013CF73B23}" sibTransId="{AD23514C-D07D-D64E-88FE-8AEABE514B30}"/>
    <dgm:cxn modelId="{74067940-362A-A24A-9E11-8D24F5B351C5}" srcId="{2CE4F431-05CB-8C45-B9A5-141D7BFC610F}" destId="{94203E9F-7E52-354D-8977-6EABE524B98A}" srcOrd="3" destOrd="0" parTransId="{C4EAE889-C5EF-8A45-85DC-DE58552F3FB7}" sibTransId="{FF5076E5-871D-174F-9CA1-DE75BDA54034}"/>
    <dgm:cxn modelId="{90D8E140-B6A6-8541-B68A-B4F95872E1C4}" type="presOf" srcId="{94203E9F-7E52-354D-8977-6EABE524B98A}" destId="{46DE2BE5-4F51-C04F-AAE2-1E70AF6BC56F}" srcOrd="0" destOrd="0" presId="urn:microsoft.com/office/officeart/2005/8/layout/pyramid4"/>
    <dgm:cxn modelId="{68230C4C-F1A5-8440-BC7C-4E00A35E151E}" srcId="{2CE4F431-05CB-8C45-B9A5-141D7BFC610F}" destId="{AF100E21-7428-AF4C-8D72-70F6D47BF744}" srcOrd="2" destOrd="0" parTransId="{8F13A10F-F8B0-1748-BFBF-1DC13D9BB088}" sibTransId="{FF09764E-A1EB-AE4C-BB2D-407349ECF202}"/>
    <dgm:cxn modelId="{6CAD259A-A52B-6A40-A958-8292F4E6E3A8}" type="presOf" srcId="{2CE4F431-05CB-8C45-B9A5-141D7BFC610F}" destId="{272692B9-7CB2-574A-9824-5AC9E7DD15B4}" srcOrd="0" destOrd="0" presId="urn:microsoft.com/office/officeart/2005/8/layout/pyramid4"/>
    <dgm:cxn modelId="{248B7BA6-223A-B945-BAB0-5CE0C5A0A55D}" type="presOf" srcId="{FF1EBAFA-4C56-BB44-89D3-0D63452975CC}" destId="{DF512EE9-3AEF-FC4B-AEE1-311C0A8C9719}" srcOrd="0" destOrd="0" presId="urn:microsoft.com/office/officeart/2005/8/layout/pyramid4"/>
    <dgm:cxn modelId="{F2DCB9AC-2E39-9743-ACB2-6103D64F4E15}" srcId="{2CE4F431-05CB-8C45-B9A5-141D7BFC610F}" destId="{FF1EBAFA-4C56-BB44-89D3-0D63452975CC}" srcOrd="0" destOrd="0" parTransId="{307F091C-A158-A445-A3EC-A085529CE0C0}" sibTransId="{C5403BD7-9F6C-A949-8CA0-B25938ED8E5D}"/>
    <dgm:cxn modelId="{E8B638CA-E2DD-4E4A-97C5-B20A22ECABDD}" type="presOf" srcId="{E61DF02C-A6A2-504A-90FD-64E26A647C95}" destId="{41F59611-B50D-FA42-BE39-AF72989C3D12}" srcOrd="0" destOrd="0" presId="urn:microsoft.com/office/officeart/2005/8/layout/pyramid4"/>
    <dgm:cxn modelId="{90C1656F-BDB6-C648-B46F-6C894FA2AD12}" type="presParOf" srcId="{272692B9-7CB2-574A-9824-5AC9E7DD15B4}" destId="{DF512EE9-3AEF-FC4B-AEE1-311C0A8C9719}" srcOrd="0" destOrd="0" presId="urn:microsoft.com/office/officeart/2005/8/layout/pyramid4"/>
    <dgm:cxn modelId="{63EE82E4-B458-8C4B-AE0A-B7962274B4B7}" type="presParOf" srcId="{272692B9-7CB2-574A-9824-5AC9E7DD15B4}" destId="{41F59611-B50D-FA42-BE39-AF72989C3D12}" srcOrd="1" destOrd="0" presId="urn:microsoft.com/office/officeart/2005/8/layout/pyramid4"/>
    <dgm:cxn modelId="{B1C9D94B-49FB-E043-AFA1-F76DAB6C3B74}" type="presParOf" srcId="{272692B9-7CB2-574A-9824-5AC9E7DD15B4}" destId="{A6E85E23-3A53-374E-B8CD-4E909322E6FA}" srcOrd="2" destOrd="0" presId="urn:microsoft.com/office/officeart/2005/8/layout/pyramid4"/>
    <dgm:cxn modelId="{A2BDB6BB-05D1-4A49-9678-29796E81732A}" type="presParOf" srcId="{272692B9-7CB2-574A-9824-5AC9E7DD15B4}" destId="{46DE2BE5-4F51-C04F-AAE2-1E70AF6BC56F}"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12EE9-3AEF-FC4B-AEE1-311C0A8C9719}">
      <dsp:nvSpPr>
        <dsp:cNvPr id="0" name=""/>
        <dsp:cNvSpPr/>
      </dsp:nvSpPr>
      <dsp:spPr>
        <a:xfrm>
          <a:off x="2872975" y="0"/>
          <a:ext cx="2895600" cy="2895600"/>
        </a:xfrm>
        <a:prstGeom prst="triangl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Passionate Faith</a:t>
          </a:r>
        </a:p>
      </dsp:txBody>
      <dsp:txXfrm>
        <a:off x="3596875" y="1447800"/>
        <a:ext cx="1447800" cy="1447800"/>
      </dsp:txXfrm>
    </dsp:sp>
    <dsp:sp modelId="{41F59611-B50D-FA42-BE39-AF72989C3D12}">
      <dsp:nvSpPr>
        <dsp:cNvPr id="0" name=""/>
        <dsp:cNvSpPr/>
      </dsp:nvSpPr>
      <dsp:spPr>
        <a:xfrm>
          <a:off x="1425175" y="2895600"/>
          <a:ext cx="2895600" cy="2895600"/>
        </a:xfrm>
        <a:prstGeom prst="triangl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Cultural Translation</a:t>
          </a:r>
        </a:p>
      </dsp:txBody>
      <dsp:txXfrm>
        <a:off x="2149075" y="4343400"/>
        <a:ext cx="1447800" cy="1447800"/>
      </dsp:txXfrm>
    </dsp:sp>
    <dsp:sp modelId="{A6E85E23-3A53-374E-B8CD-4E909322E6FA}">
      <dsp:nvSpPr>
        <dsp:cNvPr id="0" name=""/>
        <dsp:cNvSpPr/>
      </dsp:nvSpPr>
      <dsp:spPr>
        <a:xfrm rot="10800000">
          <a:off x="2781692" y="2895600"/>
          <a:ext cx="3078167" cy="2895600"/>
        </a:xfrm>
        <a:prstGeom prst="triangl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Long Term Health &amp; Growth</a:t>
          </a:r>
        </a:p>
      </dsp:txBody>
      <dsp:txXfrm rot="10800000">
        <a:off x="3551234" y="2895600"/>
        <a:ext cx="1539083" cy="1447800"/>
      </dsp:txXfrm>
    </dsp:sp>
    <dsp:sp modelId="{46DE2BE5-4F51-C04F-AAE2-1E70AF6BC56F}">
      <dsp:nvSpPr>
        <dsp:cNvPr id="0" name=""/>
        <dsp:cNvSpPr/>
      </dsp:nvSpPr>
      <dsp:spPr>
        <a:xfrm>
          <a:off x="4305689" y="2895600"/>
          <a:ext cx="2925772" cy="2895600"/>
        </a:xfrm>
        <a:prstGeom prst="triangl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Theo-Moral Integrity</a:t>
          </a:r>
        </a:p>
      </dsp:txBody>
      <dsp:txXfrm>
        <a:off x="5037132" y="4343400"/>
        <a:ext cx="1462886" cy="1447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12EE9-3AEF-FC4B-AEE1-311C0A8C9719}">
      <dsp:nvSpPr>
        <dsp:cNvPr id="0" name=""/>
        <dsp:cNvSpPr/>
      </dsp:nvSpPr>
      <dsp:spPr>
        <a:xfrm>
          <a:off x="2872975" y="0"/>
          <a:ext cx="2895600" cy="2895600"/>
        </a:xfrm>
        <a:prstGeom prst="triangl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Passionate Faith:  (Benefits)</a:t>
          </a:r>
        </a:p>
      </dsp:txBody>
      <dsp:txXfrm>
        <a:off x="3596875" y="1447800"/>
        <a:ext cx="1447800" cy="1447800"/>
      </dsp:txXfrm>
    </dsp:sp>
    <dsp:sp modelId="{41F59611-B50D-FA42-BE39-AF72989C3D12}">
      <dsp:nvSpPr>
        <dsp:cNvPr id="0" name=""/>
        <dsp:cNvSpPr/>
      </dsp:nvSpPr>
      <dsp:spPr>
        <a:xfrm>
          <a:off x="1425175" y="2895600"/>
          <a:ext cx="2895600" cy="2895600"/>
        </a:xfrm>
        <a:prstGeom prst="triangl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Cultural Translation (Bridges)</a:t>
          </a:r>
        </a:p>
      </dsp:txBody>
      <dsp:txXfrm>
        <a:off x="2149075" y="4343400"/>
        <a:ext cx="1447800" cy="1447800"/>
      </dsp:txXfrm>
    </dsp:sp>
    <dsp:sp modelId="{A6E85E23-3A53-374E-B8CD-4E909322E6FA}">
      <dsp:nvSpPr>
        <dsp:cNvPr id="0" name=""/>
        <dsp:cNvSpPr/>
      </dsp:nvSpPr>
      <dsp:spPr>
        <a:xfrm rot="10800000">
          <a:off x="2781692" y="2895600"/>
          <a:ext cx="3078167" cy="2895600"/>
        </a:xfrm>
        <a:prstGeom prst="triangl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Long Term Health &amp; Growth</a:t>
          </a:r>
        </a:p>
      </dsp:txBody>
      <dsp:txXfrm rot="10800000">
        <a:off x="3551234" y="2895600"/>
        <a:ext cx="1539083" cy="1447800"/>
      </dsp:txXfrm>
    </dsp:sp>
    <dsp:sp modelId="{46DE2BE5-4F51-C04F-AAE2-1E70AF6BC56F}">
      <dsp:nvSpPr>
        <dsp:cNvPr id="0" name=""/>
        <dsp:cNvSpPr/>
      </dsp:nvSpPr>
      <dsp:spPr>
        <a:xfrm>
          <a:off x="4305689" y="2895600"/>
          <a:ext cx="2925772" cy="2895600"/>
        </a:xfrm>
        <a:prstGeom prst="triangl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Theo-Moral Integrity (Boundaries)</a:t>
          </a:r>
        </a:p>
      </dsp:txBody>
      <dsp:txXfrm>
        <a:off x="5037132" y="4343400"/>
        <a:ext cx="1462886" cy="14478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1BBFCF6-F54A-E044-897F-59C08CCB8FAD}" type="datetimeFigureOut">
              <a:rPr lang="en-US" altLang="x-none"/>
              <a:pPr/>
              <a:t>4/21/2023</a:t>
            </a:fld>
            <a:endParaRPr lang="en-US" altLang="x-none"/>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ea typeface="+mn-ea"/>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EBC5CF5-4FC9-0649-A1F6-4D0638D84AD5}" type="slidenum">
              <a:rPr lang="en-US" altLang="x-none"/>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65DF71B-B63E-044D-966F-16D68CC673FF}" type="datetimeFigureOut">
              <a:rPr lang="en-US" smtClean="0"/>
              <a:t>4/21/2023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9DE6E32-A3E4-FD41-BBC3-C1552F0590C6}" type="slidenum">
              <a:rPr lang="en-US" smtClean="0"/>
              <a:t>‹#›</a:t>
            </a:fld>
            <a:endParaRPr lang="en-US"/>
          </a:p>
        </p:txBody>
      </p:sp>
    </p:spTree>
    <p:extLst>
      <p:ext uri="{BB962C8B-B14F-4D97-AF65-F5344CB8AC3E}">
        <p14:creationId xmlns:p14="http://schemas.microsoft.com/office/powerpoint/2010/main" val="910468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6" name="Rectangle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7" name="Rectangle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p:cNvSpPr>
            <a:spLocks noGrp="1"/>
          </p:cNvSpPr>
          <p:nvPr>
            <p:ph type="dt" sz="half" idx="10"/>
          </p:nvPr>
        </p:nvSpPr>
        <p:spPr/>
        <p:txBody>
          <a:bodyPr/>
          <a:lstStyle>
            <a:lvl1pPr>
              <a:defRPr/>
            </a:lvl1pPr>
          </a:lstStyle>
          <a:p>
            <a:fld id="{37D4364F-0F02-9844-8620-D62F63D7C3FA}" type="datetimeFigureOut">
              <a:rPr lang="en-US" altLang="x-none"/>
              <a:pPr/>
              <a:t>4/21/2023</a:t>
            </a:fld>
            <a:endParaRPr lang="en-US" altLang="x-none"/>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fld id="{F879044C-65E1-E74F-99D6-1135493F1C1B}" type="slidenum">
              <a:rPr lang="en-US" altLang="x-none"/>
              <a:pPr/>
              <a:t>‹#›</a:t>
            </a:fld>
            <a:endParaRPr lang="en-US" altLang="x-none"/>
          </a:p>
        </p:txBody>
      </p:sp>
    </p:spTree>
    <p:extLst>
      <p:ext uri="{BB962C8B-B14F-4D97-AF65-F5344CB8AC3E}">
        <p14:creationId xmlns:p14="http://schemas.microsoft.com/office/powerpoint/2010/main" val="15666112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4EE44FA-F0FA-864C-86EC-22EA53148735}" type="datetimeFigureOut">
              <a:rPr lang="en-US" altLang="x-none"/>
              <a:pPr/>
              <a:t>4/21/2023</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061C43-552A-814B-A4F8-983931107207}" type="slidenum">
              <a:rPr lang="en-US" altLang="x-none"/>
              <a:pPr/>
              <a:t>‹#›</a:t>
            </a:fld>
            <a:endParaRPr lang="en-US" altLang="x-none"/>
          </a:p>
        </p:txBody>
      </p:sp>
    </p:spTree>
    <p:extLst>
      <p:ext uri="{BB962C8B-B14F-4D97-AF65-F5344CB8AC3E}">
        <p14:creationId xmlns:p14="http://schemas.microsoft.com/office/powerpoint/2010/main" val="7265162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6" name="Rectangle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7"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fld id="{FA21ACC0-272A-5F4C-BAD3-F74E2E43FF64}" type="slidenum">
              <a:rPr lang="en-US" altLang="x-none"/>
              <a:pPr/>
              <a:t>‹#›</a:t>
            </a:fld>
            <a:endParaRPr lang="en-US" altLang="x-none"/>
          </a:p>
        </p:txBody>
      </p:sp>
      <p:sp>
        <p:nvSpPr>
          <p:cNvPr id="14" name="Date Placeholder 3"/>
          <p:cNvSpPr>
            <a:spLocks noGrp="1"/>
          </p:cNvSpPr>
          <p:nvPr>
            <p:ph type="dt" sz="half" idx="11"/>
          </p:nvPr>
        </p:nvSpPr>
        <p:spPr/>
        <p:txBody>
          <a:bodyPr/>
          <a:lstStyle>
            <a:lvl1pPr>
              <a:defRPr/>
            </a:lvl1pPr>
          </a:lstStyle>
          <a:p>
            <a:fld id="{37F44A10-5717-614E-92F6-E7A68161D2F9}" type="datetimeFigureOut">
              <a:rPr lang="en-US" altLang="x-none"/>
              <a:pPr/>
              <a:t>4/21/2023</a:t>
            </a:fld>
            <a:endParaRPr lang="en-US" altLang="x-none"/>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28513307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60CC043-53B7-A346-A80D-7CB472D41744}" type="datetimeFigureOut">
              <a:rPr lang="en-US" altLang="x-none"/>
              <a:pPr/>
              <a:t>4/21/2023</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E7795654-D703-624C-AD71-52698AB7C25B}" type="slidenum">
              <a:rPr lang="en-US" altLang="x-none"/>
              <a:pPr/>
              <a:t>‹#›</a:t>
            </a:fld>
            <a:endParaRPr lang="en-US" altLang="x-none"/>
          </a:p>
        </p:txBody>
      </p:sp>
    </p:spTree>
    <p:extLst>
      <p:ext uri="{BB962C8B-B14F-4D97-AF65-F5344CB8AC3E}">
        <p14:creationId xmlns:p14="http://schemas.microsoft.com/office/powerpoint/2010/main" val="188563207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6" name="Rectangle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fld id="{A9E00513-0C6C-DC4D-9CCC-1F8F82B5627F}" type="datetimeFigureOut">
              <a:rPr lang="en-US" altLang="x-none"/>
              <a:pPr/>
              <a:t>4/21/2023</a:t>
            </a:fld>
            <a:endParaRPr lang="en-US" altLang="x-none"/>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fld id="{A7AB814B-3E0D-AD47-A91A-7CBBD6EDD7F0}" type="slidenum">
              <a:rPr lang="en-US" altLang="x-none"/>
              <a:pPr/>
              <a:t>‹#›</a:t>
            </a:fld>
            <a:endParaRPr lang="en-US" altLang="x-none"/>
          </a:p>
        </p:txBody>
      </p:sp>
    </p:spTree>
    <p:extLst>
      <p:ext uri="{BB962C8B-B14F-4D97-AF65-F5344CB8AC3E}">
        <p14:creationId xmlns:p14="http://schemas.microsoft.com/office/powerpoint/2010/main" val="14020889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5791200" y="6410325"/>
            <a:ext cx="3044825" cy="365125"/>
          </a:xfrm>
        </p:spPr>
        <p:txBody>
          <a:bodyPr/>
          <a:lstStyle>
            <a:lvl1pPr>
              <a:defRPr/>
            </a:lvl1pPr>
          </a:lstStyle>
          <a:p>
            <a:fld id="{CDFB109F-5831-BA47-BBCA-FD2AB55B37F0}" type="datetimeFigureOut">
              <a:rPr lang="en-US" altLang="x-none"/>
              <a:pPr/>
              <a:t>4/21/2023</a:t>
            </a:fld>
            <a:endParaRPr lang="en-US" altLang="x-none"/>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C123F009-87C7-E346-B757-C8EB7D5C1A6B}" type="slidenum">
              <a:rPr lang="en-US" altLang="x-none"/>
              <a:pPr/>
              <a:t>‹#›</a:t>
            </a:fld>
            <a:endParaRPr lang="en-US" altLang="x-none"/>
          </a:p>
        </p:txBody>
      </p:sp>
    </p:spTree>
    <p:extLst>
      <p:ext uri="{BB962C8B-B14F-4D97-AF65-F5344CB8AC3E}">
        <p14:creationId xmlns:p14="http://schemas.microsoft.com/office/powerpoint/2010/main" val="57073924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0"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p:cNvSpPr>
            <a:spLocks noGrp="1"/>
          </p:cNvSpPr>
          <p:nvPr>
            <p:ph type="dt" sz="half" idx="10"/>
          </p:nvPr>
        </p:nvSpPr>
        <p:spPr/>
        <p:txBody>
          <a:bodyPr/>
          <a:lstStyle>
            <a:lvl1pPr>
              <a:defRPr/>
            </a:lvl1pPr>
          </a:lstStyle>
          <a:p>
            <a:fld id="{195301ED-8885-B84C-8DD4-9E6368FC5D0A}" type="datetimeFigureOut">
              <a:rPr lang="en-US" altLang="x-none"/>
              <a:pPr/>
              <a:t>4/21/2023</a:t>
            </a:fld>
            <a:endParaRPr lang="en-US" altLang="x-none"/>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fld id="{8BFBADC9-EC6F-B74D-AF97-894F38042EEA}" type="slidenum">
              <a:rPr lang="en-US" altLang="x-none"/>
              <a:pPr/>
              <a:t>‹#›</a:t>
            </a:fld>
            <a:endParaRPr lang="en-US" altLang="x-none"/>
          </a:p>
        </p:txBody>
      </p:sp>
    </p:spTree>
    <p:extLst>
      <p:ext uri="{BB962C8B-B14F-4D97-AF65-F5344CB8AC3E}">
        <p14:creationId xmlns:p14="http://schemas.microsoft.com/office/powerpoint/2010/main" val="175247279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772D1A15-D4E3-F845-86D9-BB9852BFFAE7}" type="datetimeFigureOut">
              <a:rPr lang="en-US" altLang="x-none"/>
              <a:pPr/>
              <a:t>4/21/2023</a:t>
            </a:fld>
            <a:endParaRPr lang="en-US" altLang="x-none"/>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53A18E78-219F-F249-A21B-6A469FF32B57}" type="slidenum">
              <a:rPr lang="en-US" altLang="x-none"/>
              <a:pPr/>
              <a:t>‹#›</a:t>
            </a:fld>
            <a:endParaRPr lang="en-US" altLang="x-none"/>
          </a:p>
        </p:txBody>
      </p:sp>
    </p:spTree>
    <p:extLst>
      <p:ext uri="{BB962C8B-B14F-4D97-AF65-F5344CB8AC3E}">
        <p14:creationId xmlns:p14="http://schemas.microsoft.com/office/powerpoint/2010/main" val="107199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5"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8" name="Date Placeholder 1"/>
          <p:cNvSpPr>
            <a:spLocks noGrp="1"/>
          </p:cNvSpPr>
          <p:nvPr>
            <p:ph type="dt" sz="half" idx="10"/>
          </p:nvPr>
        </p:nvSpPr>
        <p:spPr/>
        <p:txBody>
          <a:bodyPr/>
          <a:lstStyle>
            <a:lvl1pPr>
              <a:defRPr/>
            </a:lvl1pPr>
          </a:lstStyle>
          <a:p>
            <a:fld id="{75B443AC-9A37-B840-B685-82BA760F873F}" type="datetimeFigureOut">
              <a:rPr lang="en-US" altLang="x-none"/>
              <a:pPr/>
              <a:t>4/21/2023</a:t>
            </a:fld>
            <a:endParaRPr lang="en-US" altLang="x-none"/>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F37FEDE2-0A40-5E4A-945A-615A5158A07E}" type="slidenum">
              <a:rPr lang="en-US" altLang="x-none"/>
              <a:pPr/>
              <a:t>‹#›</a:t>
            </a:fld>
            <a:endParaRPr lang="en-US" altLang="x-none"/>
          </a:p>
        </p:txBody>
      </p:sp>
    </p:spTree>
    <p:extLst>
      <p:ext uri="{BB962C8B-B14F-4D97-AF65-F5344CB8AC3E}">
        <p14:creationId xmlns:p14="http://schemas.microsoft.com/office/powerpoint/2010/main" val="180551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8" name="Rectangle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A314E710-A50E-1C40-8078-1BBC784D82FD}" type="slidenum">
              <a:rPr lang="en-US" altLang="x-none"/>
              <a:pPr/>
              <a:t>‹#›</a:t>
            </a:fld>
            <a:endParaRPr lang="en-US" altLang="x-none"/>
          </a:p>
        </p:txBody>
      </p:sp>
      <p:sp>
        <p:nvSpPr>
          <p:cNvPr id="17" name="Date Placeholder 4"/>
          <p:cNvSpPr>
            <a:spLocks noGrp="1"/>
          </p:cNvSpPr>
          <p:nvPr>
            <p:ph type="dt" sz="half" idx="11"/>
          </p:nvPr>
        </p:nvSpPr>
        <p:spPr/>
        <p:txBody>
          <a:bodyPr/>
          <a:lstStyle>
            <a:lvl1pPr>
              <a:defRPr/>
            </a:lvl1pPr>
          </a:lstStyle>
          <a:p>
            <a:fld id="{E5B9D173-4665-CF4A-83A4-870C20C6DEE2}" type="datetimeFigureOut">
              <a:rPr lang="en-US" altLang="x-none"/>
              <a:pPr/>
              <a:t>4/21/2023</a:t>
            </a:fld>
            <a:endParaRPr lang="en-US" altLang="x-none"/>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136835392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8"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DFD8FB13-9116-2142-B4F3-A5E3574A9160}" type="slidenum">
              <a:rPr lang="en-US" altLang="x-none"/>
              <a:pPr/>
              <a:t>‹#›</a:t>
            </a:fld>
            <a:endParaRPr lang="en-US" altLang="x-none"/>
          </a:p>
        </p:txBody>
      </p:sp>
      <p:sp>
        <p:nvSpPr>
          <p:cNvPr id="17" name="Date Placeholder 4"/>
          <p:cNvSpPr>
            <a:spLocks noGrp="1"/>
          </p:cNvSpPr>
          <p:nvPr>
            <p:ph type="dt" sz="half" idx="11"/>
          </p:nvPr>
        </p:nvSpPr>
        <p:spPr>
          <a:xfrm>
            <a:off x="5788025" y="6405563"/>
            <a:ext cx="3044825" cy="365125"/>
          </a:xfrm>
        </p:spPr>
        <p:txBody>
          <a:bodyPr/>
          <a:lstStyle>
            <a:lvl1pPr>
              <a:defRPr/>
            </a:lvl1pPr>
          </a:lstStyle>
          <a:p>
            <a:fld id="{3349F307-3C92-1B4D-B929-081AF3AE19C3}" type="datetimeFigureOut">
              <a:rPr lang="en-US" altLang="x-none"/>
              <a:pPr/>
              <a:t>4/21/2023</a:t>
            </a:fld>
            <a:endParaRPr lang="en-US" altLang="x-none"/>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52195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x-none" altLang="x-none" sz="1800">
              <a:latin typeface="Georgia"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rgbClr val="FFFFFF"/>
                </a:solidFill>
                <a:latin typeface="Georgia" charset="0"/>
              </a:defRPr>
            </a:lvl1pPr>
          </a:lstStyle>
          <a:p>
            <a:fld id="{C9096BFE-7FC2-5B4C-8D9B-B828304A3CD4}" type="datetimeFigureOut">
              <a:rPr lang="en-US" altLang="x-none"/>
              <a:pPr/>
              <a:t>4/21/2023</a:t>
            </a:fld>
            <a:endParaRPr lang="en-US" altLang="x-none"/>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ea typeface="+mn-ea"/>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a typeface="+mn-ea"/>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AB2627"/>
                </a:solidFill>
                <a:latin typeface="Georgia" charset="0"/>
              </a:defRPr>
            </a:lvl1pPr>
          </a:lstStyle>
          <a:p>
            <a:fld id="{268C35E8-3A2A-0A4C-BC36-5269136937AE}" type="slidenum">
              <a:rPr lang="en-US" altLang="x-none"/>
              <a:pPr/>
              <a:t>‹#›</a:t>
            </a:fld>
            <a:endParaRPr lang="en-US" altLang="x-none"/>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x-none"/>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rtl="0" eaLnBrk="0" fontAlgn="base" hangingPunct="0">
        <a:spcBef>
          <a:spcPct val="0"/>
        </a:spcBef>
        <a:spcAft>
          <a:spcPct val="0"/>
        </a:spcAft>
        <a:defRPr sz="3300" kern="1200">
          <a:solidFill>
            <a:srgbClr val="AB2627"/>
          </a:solidFill>
          <a:latin typeface="+mj-lt"/>
          <a:ea typeface="ＭＳ Ｐゴシック" charset="0"/>
          <a:cs typeface="ＭＳ Ｐゴシック" charset="0"/>
        </a:defRPr>
      </a:lvl1pPr>
      <a:lvl2pPr algn="ctr" rtl="0" eaLnBrk="0" fontAlgn="base" hangingPunct="0">
        <a:spcBef>
          <a:spcPct val="0"/>
        </a:spcBef>
        <a:spcAft>
          <a:spcPct val="0"/>
        </a:spcAft>
        <a:defRPr sz="3300">
          <a:solidFill>
            <a:srgbClr val="AB2627"/>
          </a:solidFill>
          <a:latin typeface="Georgia" pitchFamily="18" charset="0"/>
          <a:ea typeface="ＭＳ Ｐゴシック" charset="0"/>
          <a:cs typeface="ＭＳ Ｐゴシック" charset="0"/>
        </a:defRPr>
      </a:lvl2pPr>
      <a:lvl3pPr algn="ctr" rtl="0" eaLnBrk="0" fontAlgn="base" hangingPunct="0">
        <a:spcBef>
          <a:spcPct val="0"/>
        </a:spcBef>
        <a:spcAft>
          <a:spcPct val="0"/>
        </a:spcAft>
        <a:defRPr sz="3300">
          <a:solidFill>
            <a:srgbClr val="AB2627"/>
          </a:solidFill>
          <a:latin typeface="Georgia" pitchFamily="18" charset="0"/>
          <a:ea typeface="ＭＳ Ｐゴシック" charset="0"/>
          <a:cs typeface="ＭＳ Ｐゴシック" charset="0"/>
        </a:defRPr>
      </a:lvl3pPr>
      <a:lvl4pPr algn="ctr" rtl="0" eaLnBrk="0" fontAlgn="base" hangingPunct="0">
        <a:spcBef>
          <a:spcPct val="0"/>
        </a:spcBef>
        <a:spcAft>
          <a:spcPct val="0"/>
        </a:spcAft>
        <a:defRPr sz="3300">
          <a:solidFill>
            <a:srgbClr val="AB2627"/>
          </a:solidFill>
          <a:latin typeface="Georgia" pitchFamily="18" charset="0"/>
          <a:ea typeface="ＭＳ Ｐゴシック" charset="0"/>
          <a:cs typeface="ＭＳ Ｐゴシック" charset="0"/>
        </a:defRPr>
      </a:lvl4pPr>
      <a:lvl5pPr algn="ctr" rtl="0" eaLnBrk="0" fontAlgn="base" hangingPunct="0">
        <a:spcBef>
          <a:spcPct val="0"/>
        </a:spcBef>
        <a:spcAft>
          <a:spcPct val="0"/>
        </a:spcAft>
        <a:defRPr sz="3300">
          <a:solidFill>
            <a:srgbClr val="AB2627"/>
          </a:solidFill>
          <a:latin typeface="Georgia" pitchFamily="18" charset="0"/>
          <a:ea typeface="ＭＳ Ｐゴシック" charset="0"/>
          <a:cs typeface="ＭＳ Ｐゴシック" charset="0"/>
        </a:defRPr>
      </a:lvl5pPr>
      <a:lvl6pPr marL="457200" algn="ctr" rtl="0" fontAlgn="base">
        <a:spcBef>
          <a:spcPct val="0"/>
        </a:spcBef>
        <a:spcAft>
          <a:spcPct val="0"/>
        </a:spcAft>
        <a:defRPr sz="3300">
          <a:solidFill>
            <a:srgbClr val="AB2627"/>
          </a:solidFill>
          <a:latin typeface="Georgia" pitchFamily="18" charset="0"/>
        </a:defRPr>
      </a:lvl6pPr>
      <a:lvl7pPr marL="914400" algn="ctr" rtl="0" fontAlgn="base">
        <a:spcBef>
          <a:spcPct val="0"/>
        </a:spcBef>
        <a:spcAft>
          <a:spcPct val="0"/>
        </a:spcAft>
        <a:defRPr sz="3300">
          <a:solidFill>
            <a:srgbClr val="AB2627"/>
          </a:solidFill>
          <a:latin typeface="Georgia" pitchFamily="18" charset="0"/>
        </a:defRPr>
      </a:lvl7pPr>
      <a:lvl8pPr marL="1371600" algn="ctr" rtl="0" fontAlgn="base">
        <a:spcBef>
          <a:spcPct val="0"/>
        </a:spcBef>
        <a:spcAft>
          <a:spcPct val="0"/>
        </a:spcAft>
        <a:defRPr sz="3300">
          <a:solidFill>
            <a:srgbClr val="AB2627"/>
          </a:solidFill>
          <a:latin typeface="Georgia" pitchFamily="18" charset="0"/>
        </a:defRPr>
      </a:lvl8pPr>
      <a:lvl9pPr marL="1828800" algn="ctr" rtl="0" fontAlgn="base">
        <a:spcBef>
          <a:spcPct val="0"/>
        </a:spcBef>
        <a:spcAft>
          <a:spcPct val="0"/>
        </a:spcAft>
        <a:defRPr sz="3300">
          <a:solidFill>
            <a:srgbClr val="AB2627"/>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charset="2"/>
        <a:buChar char=""/>
        <a:defRPr sz="2700" kern="1200">
          <a:solidFill>
            <a:schemeClr val="tx1"/>
          </a:solidFill>
          <a:latin typeface="+mn-lt"/>
          <a:ea typeface="ＭＳ Ｐゴシック" charset="0"/>
          <a:cs typeface="ＭＳ Ｐゴシック" charset="0"/>
        </a:defRPr>
      </a:lvl1pPr>
      <a:lvl2pPr marL="547688" indent="-273050" algn="l" rtl="0" eaLnBrk="0" fontAlgn="base" hangingPunct="0">
        <a:spcBef>
          <a:spcPct val="20000"/>
        </a:spcBef>
        <a:spcAft>
          <a:spcPct val="0"/>
        </a:spcAft>
        <a:buClr>
          <a:schemeClr val="accent2"/>
        </a:buClr>
        <a:buSzPct val="70000"/>
        <a:buFont typeface="Wingdings" charset="2"/>
        <a:buChar char=""/>
        <a:defRPr sz="2200" kern="1200">
          <a:solidFill>
            <a:schemeClr val="tx2"/>
          </a:solidFill>
          <a:latin typeface="+mn-lt"/>
          <a:ea typeface="ＭＳ Ｐゴシック" charset="0"/>
          <a:cs typeface="+mn-cs"/>
        </a:defRPr>
      </a:lvl2pPr>
      <a:lvl3pPr marL="822325" indent="-228600" algn="l" rtl="0" eaLnBrk="0" fontAlgn="base" hangingPunct="0">
        <a:spcBef>
          <a:spcPct val="20000"/>
        </a:spcBef>
        <a:spcAft>
          <a:spcPct val="0"/>
        </a:spcAft>
        <a:buClr>
          <a:srgbClr val="C32D2E"/>
        </a:buClr>
        <a:buSzPct val="75000"/>
        <a:buFont typeface="Wingdings 2" charset="2"/>
        <a:buChar char=""/>
        <a:defRPr sz="2000" kern="1200">
          <a:solidFill>
            <a:schemeClr val="tx1"/>
          </a:solidFill>
          <a:latin typeface="+mn-lt"/>
          <a:ea typeface="ＭＳ Ｐゴシック" charset="0"/>
          <a:cs typeface="+mn-cs"/>
        </a:defRPr>
      </a:lvl3pPr>
      <a:lvl4pPr marL="1096963" indent="-228600" algn="l" rtl="0" eaLnBrk="0" fontAlgn="base" hangingPunct="0">
        <a:spcBef>
          <a:spcPct val="20000"/>
        </a:spcBef>
        <a:spcAft>
          <a:spcPct val="0"/>
        </a:spcAft>
        <a:buClr>
          <a:srgbClr val="84AA33"/>
        </a:buClr>
        <a:buSzPct val="70000"/>
        <a:buFont typeface="Wingdings" charset="2"/>
        <a:buChar char=""/>
        <a:defRPr sz="2000" kern="1200">
          <a:solidFill>
            <a:schemeClr val="tx2"/>
          </a:solidFill>
          <a:latin typeface="+mn-lt"/>
          <a:ea typeface="ＭＳ Ｐゴシック" charset="0"/>
          <a:cs typeface="+mn-cs"/>
        </a:defRPr>
      </a:lvl4pPr>
      <a:lvl5pPr marL="1371600" indent="-228600" algn="l" rtl="0" eaLnBrk="0" fontAlgn="base" hangingPunct="0">
        <a:spcBef>
          <a:spcPct val="20000"/>
        </a:spcBef>
        <a:spcAft>
          <a:spcPct val="0"/>
        </a:spcAft>
        <a:buClr>
          <a:srgbClr val="964305"/>
        </a:buClr>
        <a:buChar char="•"/>
        <a:defRPr kern="1200">
          <a:solidFill>
            <a:schemeClr val="tx1"/>
          </a:solidFill>
          <a:latin typeface="+mn-lt"/>
          <a:ea typeface="ＭＳ Ｐゴシック" charset="0"/>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x-none">
                <a:ea typeface="ＭＳ Ｐゴシック" charset="-128"/>
              </a:rPr>
              <a:t>Methodist Miracle </a:t>
            </a:r>
          </a:p>
        </p:txBody>
      </p:sp>
      <p:sp>
        <p:nvSpPr>
          <p:cNvPr id="2" name="TextBox 1"/>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8600" y="2743200"/>
            <a:ext cx="8763000" cy="3886200"/>
          </a:xfrm>
        </p:spPr>
        <p:txBody>
          <a:bodyPr>
            <a:normAutofit/>
          </a:bodyPr>
          <a:lstStyle/>
          <a:p>
            <a:pPr marL="285750" indent="-285750" algn="l" eaLnBrk="1" fontAlgn="auto" hangingPunct="1">
              <a:spcAft>
                <a:spcPts val="0"/>
              </a:spcAft>
              <a:buFont typeface="Arial"/>
              <a:buChar char="•"/>
              <a:defRPr/>
            </a:pPr>
            <a:r>
              <a:rPr lang="en-US" sz="2400" dirty="0"/>
              <a:t>The main point: the churching of America was accomplished by aggressive churches committed to vivid otherworldliness </a:t>
            </a:r>
          </a:p>
          <a:p>
            <a:pPr marL="285750" indent="-285750" algn="l" eaLnBrk="1" fontAlgn="auto" hangingPunct="1">
              <a:spcAft>
                <a:spcPts val="0"/>
              </a:spcAft>
              <a:buFont typeface="Arial"/>
              <a:buChar char="•"/>
              <a:defRPr/>
            </a:pPr>
            <a:r>
              <a:rPr lang="en-US" sz="2400" dirty="0">
                <a:ea typeface="+mn-ea"/>
                <a:cs typeface="+mn-cs"/>
              </a:rPr>
              <a:t>Winners and losers in the religious economy follow this pattern.</a:t>
            </a:r>
          </a:p>
        </p:txBody>
      </p:sp>
      <p:sp>
        <p:nvSpPr>
          <p:cNvPr id="23554" name="Title 1"/>
          <p:cNvSpPr>
            <a:spLocks noGrp="1"/>
          </p:cNvSpPr>
          <p:nvPr>
            <p:ph type="title"/>
          </p:nvPr>
        </p:nvSpPr>
        <p:spPr/>
        <p:txBody>
          <a:bodyPr/>
          <a:lstStyle/>
          <a:p>
            <a:pPr eaLnBrk="1" hangingPunct="1"/>
            <a:r>
              <a:rPr lang="en-US" altLang="x-none">
                <a:ea typeface="ＭＳ Ｐゴシック" charset="-128"/>
              </a:rPr>
              <a:t>Baptists and Methodists Switch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8600" y="2743200"/>
            <a:ext cx="8763000" cy="3886200"/>
          </a:xfrm>
        </p:spPr>
        <p:txBody>
          <a:bodyPr>
            <a:normAutofit/>
          </a:bodyPr>
          <a:lstStyle/>
          <a:p>
            <a:pPr marL="285750" indent="-285750" algn="l" eaLnBrk="1" hangingPunct="1">
              <a:buFont typeface="Arial" charset="0"/>
              <a:buChar char="•"/>
            </a:pPr>
            <a:r>
              <a:rPr lang="en-US" altLang="x-none" sz="2400" cap="none" dirty="0">
                <a:ea typeface="ＭＳ Ｐゴシック" charset="-128"/>
              </a:rPr>
              <a:t>THEIR THESIS IS THAT SUCCESSFUL SECTARIAN MOVEMENTS DEVELOP STRONG INTERNAL PRESSURES TO LOWER THEIR TENSION WITH THE SURROUNDING CULTURE. THESE PRESSURES COME FROM HAVING AN INCREASINGLY AFFLUENT MEMBERSHIP AND FROM AN INCREASINGLY </a:t>
            </a:r>
            <a:r>
              <a:rPr lang="en-US" altLang="en-US" sz="2400" cap="none" dirty="0">
                <a:ea typeface="ＭＳ Ｐゴシック" charset="-128"/>
              </a:rPr>
              <a:t>“</a:t>
            </a:r>
            <a:r>
              <a:rPr lang="en-US" altLang="x-none" sz="2400" cap="none" dirty="0">
                <a:ea typeface="ＭＳ Ｐゴシック" charset="-128"/>
              </a:rPr>
              <a:t>PROFESSIONALIZED</a:t>
            </a:r>
            <a:r>
              <a:rPr lang="en-US" altLang="en-US" sz="2400" cap="none" dirty="0">
                <a:ea typeface="ＭＳ Ｐゴシック" charset="-128"/>
              </a:rPr>
              <a:t>”</a:t>
            </a:r>
            <a:r>
              <a:rPr lang="en-US" altLang="x-none" sz="2400" cap="none" dirty="0">
                <a:ea typeface="ＭＳ Ｐゴシック" charset="-128"/>
              </a:rPr>
              <a:t> CLERGY. </a:t>
            </a:r>
          </a:p>
        </p:txBody>
      </p:sp>
      <p:sp>
        <p:nvSpPr>
          <p:cNvPr id="24578" name="Title 1"/>
          <p:cNvSpPr>
            <a:spLocks noGrp="1"/>
          </p:cNvSpPr>
          <p:nvPr>
            <p:ph type="title"/>
          </p:nvPr>
        </p:nvSpPr>
        <p:spPr/>
        <p:txBody>
          <a:bodyPr/>
          <a:lstStyle/>
          <a:p>
            <a:pPr eaLnBrk="1" hangingPunct="1"/>
            <a:r>
              <a:rPr lang="en-US" altLang="x-none">
                <a:ea typeface="ＭＳ Ｐゴシック" charset="-128"/>
              </a:rPr>
              <a:t>Baptists and Methodists Switch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8600" y="2743200"/>
            <a:ext cx="8763000" cy="3886200"/>
          </a:xfrm>
        </p:spPr>
        <p:txBody>
          <a:bodyPr>
            <a:normAutofit/>
          </a:bodyPr>
          <a:lstStyle/>
          <a:p>
            <a:pPr marL="285750" indent="-285750" algn="l" eaLnBrk="1" hangingPunct="1">
              <a:buFont typeface="Arial" charset="0"/>
              <a:buChar char="•"/>
            </a:pPr>
            <a:r>
              <a:rPr lang="en-US" altLang="x-none" sz="2400" cap="none" dirty="0">
                <a:ea typeface="ＭＳ Ｐゴシック" charset="-128"/>
              </a:rPr>
              <a:t>TOGETHER, THE PRIVILEGED LAITY AND THE </a:t>
            </a:r>
            <a:r>
              <a:rPr lang="en-US" altLang="en-US" sz="2400" cap="none" dirty="0">
                <a:ea typeface="ＭＳ Ｐゴシック" charset="-128"/>
              </a:rPr>
              <a:t>“</a:t>
            </a:r>
            <a:r>
              <a:rPr lang="en-US" altLang="x-none" sz="2400" cap="none" dirty="0">
                <a:ea typeface="ＭＳ Ｐゴシック" charset="-128"/>
              </a:rPr>
              <a:t>WELL-TRAINED</a:t>
            </a:r>
            <a:r>
              <a:rPr lang="en-US" altLang="en-US" sz="2400" cap="none" dirty="0">
                <a:ea typeface="ＭＳ Ｐゴシック" charset="-128"/>
              </a:rPr>
              <a:t>”</a:t>
            </a:r>
            <a:r>
              <a:rPr lang="en-US" altLang="x-none" sz="2400" cap="none" dirty="0">
                <a:ea typeface="ＭＳ Ｐゴシック" charset="-128"/>
              </a:rPr>
              <a:t> CLERGY BEGIN TO LIFT RESTRICTIONS ON BEHAVIOR AND TO SOFTEN DOCTRINES THAT HAD SERVED TO SET THE SECT APART FROM ITS SOCIAL ENVIRONMENT-A PROCESS KNOWN AS SECT TRANSFORMATION OR SECULARIZATION. </a:t>
            </a:r>
          </a:p>
        </p:txBody>
      </p:sp>
      <p:sp>
        <p:nvSpPr>
          <p:cNvPr id="25602" name="Title 1"/>
          <p:cNvSpPr>
            <a:spLocks noGrp="1"/>
          </p:cNvSpPr>
          <p:nvPr>
            <p:ph type="title"/>
          </p:nvPr>
        </p:nvSpPr>
        <p:spPr/>
        <p:txBody>
          <a:bodyPr/>
          <a:lstStyle/>
          <a:p>
            <a:pPr eaLnBrk="1" hangingPunct="1"/>
            <a:r>
              <a:rPr lang="en-US" altLang="x-none">
                <a:ea typeface="ＭＳ Ｐゴシック" charset="-128"/>
              </a:rPr>
              <a:t>Baptists and Methodists Switch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699188033"/>
              </p:ext>
            </p:extLst>
          </p:nvPr>
        </p:nvGraphicFramePr>
        <p:xfrm>
          <a:off x="228600" y="304800"/>
          <a:ext cx="8656638"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188215380"/>
              </p:ext>
            </p:extLst>
          </p:nvPr>
        </p:nvGraphicFramePr>
        <p:xfrm>
          <a:off x="228600" y="381000"/>
          <a:ext cx="8656638"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extLst>
      <p:ext uri="{BB962C8B-B14F-4D97-AF65-F5344CB8AC3E}">
        <p14:creationId xmlns:p14="http://schemas.microsoft.com/office/powerpoint/2010/main" val="1536807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8600" y="2590800"/>
            <a:ext cx="8686800" cy="3733800"/>
          </a:xfrm>
        </p:spPr>
        <p:txBody>
          <a:bodyPr>
            <a:noAutofit/>
          </a:bodyPr>
          <a:lstStyle/>
          <a:p>
            <a:pPr marL="285750" indent="-285750" algn="l" eaLnBrk="1" fontAlgn="auto" hangingPunct="1">
              <a:spcAft>
                <a:spcPts val="0"/>
              </a:spcAft>
              <a:buFont typeface="Arial"/>
              <a:buChar char="•"/>
              <a:defRPr/>
            </a:pPr>
            <a:r>
              <a:rPr lang="en-US" sz="1800" dirty="0">
                <a:ea typeface="+mn-ea"/>
                <a:cs typeface="+mn-cs"/>
              </a:rPr>
              <a:t>Where do you see your Church/denomination on the SECT TO CHURCH TRAJECTORY?</a:t>
            </a:r>
          </a:p>
          <a:p>
            <a:pPr marL="285750" indent="-285750" algn="l" eaLnBrk="1" fontAlgn="auto" hangingPunct="1">
              <a:spcAft>
                <a:spcPts val="0"/>
              </a:spcAft>
              <a:buFont typeface="Arial"/>
              <a:buChar char="•"/>
              <a:defRPr/>
            </a:pPr>
            <a:r>
              <a:rPr lang="en-US" sz="1800" dirty="0">
                <a:ea typeface="+mn-ea"/>
                <a:cs typeface="+mn-cs"/>
              </a:rPr>
              <a:t>What is strong for you in relation to passionate faith, </a:t>
            </a:r>
            <a:r>
              <a:rPr lang="en-US" sz="1800" dirty="0" err="1">
                <a:ea typeface="+mn-ea"/>
                <a:cs typeface="+mn-cs"/>
              </a:rPr>
              <a:t>theo</a:t>
            </a:r>
            <a:r>
              <a:rPr lang="en-US" sz="1800" dirty="0">
                <a:ea typeface="+mn-ea"/>
                <a:cs typeface="+mn-cs"/>
              </a:rPr>
              <a:t>-Moral integrity and cultural translation?</a:t>
            </a:r>
          </a:p>
          <a:p>
            <a:pPr marL="285750" indent="-285750" algn="l" eaLnBrk="1" fontAlgn="auto" hangingPunct="1">
              <a:spcAft>
                <a:spcPts val="0"/>
              </a:spcAft>
              <a:buFont typeface="Arial"/>
              <a:buChar char="•"/>
              <a:defRPr/>
            </a:pPr>
            <a:r>
              <a:rPr lang="en-US" sz="1800" dirty="0">
                <a:ea typeface="+mn-ea"/>
                <a:cs typeface="+mn-cs"/>
              </a:rPr>
              <a:t>Where do you most need to grow or recover in areas of passionate spirituality, </a:t>
            </a:r>
            <a:r>
              <a:rPr lang="en-US" sz="1800" dirty="0" err="1">
                <a:ea typeface="+mn-ea"/>
                <a:cs typeface="+mn-cs"/>
              </a:rPr>
              <a:t>theo</a:t>
            </a:r>
            <a:r>
              <a:rPr lang="en-US" sz="1800" dirty="0">
                <a:ea typeface="+mn-ea"/>
                <a:cs typeface="+mn-cs"/>
              </a:rPr>
              <a:t>-MORAL integrity or cultural translation? </a:t>
            </a:r>
          </a:p>
          <a:p>
            <a:pPr marL="285750" indent="-285750" algn="l" eaLnBrk="1" fontAlgn="auto" hangingPunct="1">
              <a:spcAft>
                <a:spcPts val="0"/>
              </a:spcAft>
              <a:buFont typeface="Arial"/>
              <a:buChar char="•"/>
              <a:defRPr/>
            </a:pPr>
            <a:r>
              <a:rPr lang="en-US" sz="1800" dirty="0">
                <a:ea typeface="+mn-ea"/>
                <a:cs typeface="+mn-cs"/>
              </a:rPr>
              <a:t>What one thing do you think god may be saying in relation to your direction for your future as churches and as a denomination?</a:t>
            </a:r>
          </a:p>
        </p:txBody>
      </p:sp>
      <p:sp>
        <p:nvSpPr>
          <p:cNvPr id="27650" name="Title 1"/>
          <p:cNvSpPr>
            <a:spLocks noGrp="1"/>
          </p:cNvSpPr>
          <p:nvPr>
            <p:ph type="title"/>
          </p:nvPr>
        </p:nvSpPr>
        <p:spPr>
          <a:xfrm>
            <a:off x="722313" y="533400"/>
            <a:ext cx="7772400" cy="1143000"/>
          </a:xfrm>
        </p:spPr>
        <p:txBody>
          <a:bodyPr/>
          <a:lstStyle/>
          <a:p>
            <a:pPr eaLnBrk="1" hangingPunct="1"/>
            <a:r>
              <a:rPr lang="en-US" altLang="x-none">
                <a:ea typeface="ＭＳ Ｐゴシック" charset="-128"/>
              </a:rPr>
              <a:t>KEY QUESTIONS: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1" name="Chart 1"/>
          <p:cNvGraphicFramePr>
            <a:graphicFrameLocks/>
          </p:cNvGraphicFramePr>
          <p:nvPr/>
        </p:nvGraphicFramePr>
        <p:xfrm>
          <a:off x="177800" y="177800"/>
          <a:ext cx="8788400" cy="6121400"/>
        </p:xfrm>
        <a:graphic>
          <a:graphicData uri="http://schemas.openxmlformats.org/presentationml/2006/ole">
            <mc:AlternateContent xmlns:mc="http://schemas.openxmlformats.org/markup-compatibility/2006">
              <mc:Choice xmlns:v="urn:schemas-microsoft-com:vml" Requires="v">
                <p:oleObj r:id="rId2" imgW="8789705" imgH="6119878" progId="Excel.Chart.8">
                  <p:embed/>
                </p:oleObj>
              </mc:Choice>
              <mc:Fallback>
                <p:oleObj r:id="rId2" imgW="8789705" imgH="6119878" progId="Excel.Chart.8">
                  <p:embed/>
                  <p:pic>
                    <p:nvPicPr>
                      <p:cNvPr id="0"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800" y="177800"/>
                        <a:ext cx="8788400"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8600" y="2743200"/>
            <a:ext cx="8763000" cy="3886200"/>
          </a:xfrm>
        </p:spPr>
        <p:txBody>
          <a:bodyPr>
            <a:normAutofit/>
          </a:bodyPr>
          <a:lstStyle/>
          <a:p>
            <a:pPr marL="285750" indent="-285750" algn="l" eaLnBrk="1" fontAlgn="auto" hangingPunct="1">
              <a:spcAft>
                <a:spcPts val="0"/>
              </a:spcAft>
              <a:buFont typeface="Arial"/>
              <a:buChar char="•"/>
              <a:defRPr/>
            </a:pPr>
            <a:r>
              <a:rPr lang="en-US" sz="2400" dirty="0">
                <a:ea typeface="+mn-ea"/>
                <a:cs typeface="+mn-cs"/>
              </a:rPr>
              <a:t>Methodists went from a tiny religious society of 65 churches scattered through the colonies to 13,302 congregations enrolling more than 2.6 million members by 1850, towering over all the other denominations.</a:t>
            </a:r>
          </a:p>
        </p:txBody>
      </p:sp>
      <p:sp>
        <p:nvSpPr>
          <p:cNvPr id="16386" name="Title 1"/>
          <p:cNvSpPr>
            <a:spLocks noGrp="1"/>
          </p:cNvSpPr>
          <p:nvPr>
            <p:ph type="title"/>
          </p:nvPr>
        </p:nvSpPr>
        <p:spPr/>
        <p:txBody>
          <a:bodyPr/>
          <a:lstStyle/>
          <a:p>
            <a:pPr eaLnBrk="1" hangingPunct="1"/>
            <a:r>
              <a:rPr lang="en-US" altLang="x-none">
                <a:ea typeface="ＭＳ Ｐゴシック" charset="-128"/>
              </a:rPr>
              <a:t>Methodist Miracle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8600" y="2743200"/>
            <a:ext cx="8763000" cy="3886200"/>
          </a:xfrm>
        </p:spPr>
        <p:txBody>
          <a:bodyPr>
            <a:normAutofit/>
          </a:bodyPr>
          <a:lstStyle/>
          <a:p>
            <a:pPr marL="285750" indent="-285750" algn="l" eaLnBrk="1" fontAlgn="auto" hangingPunct="1">
              <a:spcAft>
                <a:spcPts val="0"/>
              </a:spcAft>
              <a:buFont typeface="Arial"/>
              <a:buChar char="•"/>
              <a:defRPr/>
            </a:pPr>
            <a:r>
              <a:rPr lang="en-US" sz="2400" dirty="0">
                <a:ea typeface="+mn-ea"/>
                <a:cs typeface="+mn-cs"/>
              </a:rPr>
              <a:t>this was during the time in which Lyman </a:t>
            </a:r>
            <a:r>
              <a:rPr lang="en-US" sz="2400" dirty="0" err="1">
                <a:ea typeface="+mn-ea"/>
                <a:cs typeface="+mn-cs"/>
              </a:rPr>
              <a:t>beecher</a:t>
            </a:r>
            <a:r>
              <a:rPr lang="en-US" sz="2400" dirty="0">
                <a:ea typeface="+mn-ea"/>
                <a:cs typeface="+mn-cs"/>
              </a:rPr>
              <a:t> (Congregationalist) and later Sydney Ahlstrom would say that America reached the lowest religious ebb tide in her history in the 20 years after the revolutionary war, prior to the great awakening.</a:t>
            </a:r>
          </a:p>
        </p:txBody>
      </p:sp>
      <p:sp>
        <p:nvSpPr>
          <p:cNvPr id="17410" name="Title 1"/>
          <p:cNvSpPr>
            <a:spLocks noGrp="1"/>
          </p:cNvSpPr>
          <p:nvPr>
            <p:ph type="title"/>
          </p:nvPr>
        </p:nvSpPr>
        <p:spPr/>
        <p:txBody>
          <a:bodyPr/>
          <a:lstStyle/>
          <a:p>
            <a:pPr eaLnBrk="1" hangingPunct="1"/>
            <a:r>
              <a:rPr lang="en-US" altLang="x-none">
                <a:ea typeface="ＭＳ Ｐゴシック" charset="-128"/>
              </a:rPr>
              <a:t>Methodist Miracle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8600" y="2743200"/>
            <a:ext cx="8763000" cy="3886200"/>
          </a:xfrm>
        </p:spPr>
        <p:txBody>
          <a:bodyPr>
            <a:normAutofit/>
          </a:bodyPr>
          <a:lstStyle/>
          <a:p>
            <a:pPr marL="285750" indent="-285750" algn="l" eaLnBrk="1" hangingPunct="1">
              <a:buFont typeface="Arial" charset="0"/>
              <a:buChar char="•"/>
            </a:pPr>
            <a:r>
              <a:rPr lang="en-US" altLang="x-none" sz="2400" cap="none" dirty="0">
                <a:ea typeface="ＭＳ Ｐゴシック" charset="-128"/>
              </a:rPr>
              <a:t>BEECHER FELT JUSTIFIED IN SAYING AN AREA WAS RELIGIOUSLY DESTITUTE AS LONG AS IT WAS WITHOUT EDUCATED MAINLINE CLERGY; METHODIST AND BAPTIST CHURCHES WERE </a:t>
            </a:r>
            <a:r>
              <a:rPr lang="en-US" altLang="en-US" sz="2400" cap="none" dirty="0">
                <a:ea typeface="ＭＳ Ｐゴシック" charset="-128"/>
              </a:rPr>
              <a:t>“</a:t>
            </a:r>
            <a:r>
              <a:rPr lang="en-US" altLang="x-none" sz="2400" cap="none" dirty="0">
                <a:ea typeface="ＭＳ Ｐゴシック" charset="-128"/>
              </a:rPr>
              <a:t>WORSE THAN NOTHING.</a:t>
            </a:r>
            <a:r>
              <a:rPr lang="en-US" altLang="en-US" sz="2400" cap="none" dirty="0">
                <a:ea typeface="ＭＳ Ｐゴシック" charset="-128"/>
              </a:rPr>
              <a:t>”</a:t>
            </a:r>
            <a:endParaRPr lang="en-US" altLang="x-none" sz="2400" cap="none" dirty="0">
              <a:ea typeface="ＭＳ Ｐゴシック" charset="-128"/>
            </a:endParaRPr>
          </a:p>
        </p:txBody>
      </p:sp>
      <p:sp>
        <p:nvSpPr>
          <p:cNvPr id="18434" name="Title 1"/>
          <p:cNvSpPr>
            <a:spLocks noGrp="1"/>
          </p:cNvSpPr>
          <p:nvPr>
            <p:ph type="title"/>
          </p:nvPr>
        </p:nvSpPr>
        <p:spPr/>
        <p:txBody>
          <a:bodyPr/>
          <a:lstStyle/>
          <a:p>
            <a:pPr eaLnBrk="1" hangingPunct="1"/>
            <a:r>
              <a:rPr lang="en-US" altLang="x-none">
                <a:ea typeface="ＭＳ Ｐゴシック" charset="-128"/>
              </a:rPr>
              <a:t>Methodist Miracle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8600" y="2743200"/>
            <a:ext cx="8763000" cy="3886200"/>
          </a:xfrm>
        </p:spPr>
        <p:txBody>
          <a:bodyPr>
            <a:normAutofit/>
          </a:bodyPr>
          <a:lstStyle/>
          <a:p>
            <a:pPr marL="285750" indent="-285750" algn="l" eaLnBrk="1" fontAlgn="auto" hangingPunct="1">
              <a:spcAft>
                <a:spcPts val="0"/>
              </a:spcAft>
              <a:buFont typeface="Arial"/>
              <a:buChar char="•"/>
              <a:defRPr/>
            </a:pPr>
            <a:r>
              <a:rPr lang="en-US" sz="2400" dirty="0">
                <a:ea typeface="+mn-ea"/>
                <a:cs typeface="+mn-cs"/>
              </a:rPr>
              <a:t>Organizational structures: Class and lay leadership</a:t>
            </a:r>
          </a:p>
          <a:p>
            <a:pPr marL="285750" indent="-285750" algn="l" eaLnBrk="1" fontAlgn="auto" hangingPunct="1">
              <a:spcAft>
                <a:spcPts val="0"/>
              </a:spcAft>
              <a:buFont typeface="Arial"/>
              <a:buChar char="•"/>
              <a:defRPr/>
            </a:pPr>
            <a:r>
              <a:rPr lang="en-US" sz="2400" dirty="0">
                <a:ea typeface="+mn-ea"/>
                <a:cs typeface="+mn-cs"/>
              </a:rPr>
              <a:t>Ministers: of the common people</a:t>
            </a:r>
          </a:p>
          <a:p>
            <a:pPr marL="285750" indent="-285750" algn="l" eaLnBrk="1" fontAlgn="auto" hangingPunct="1">
              <a:spcAft>
                <a:spcPts val="0"/>
              </a:spcAft>
              <a:buFont typeface="Arial"/>
              <a:buChar char="•"/>
              <a:defRPr/>
            </a:pPr>
            <a:r>
              <a:rPr lang="en-US" sz="2400" dirty="0">
                <a:ea typeface="+mn-ea"/>
                <a:cs typeface="+mn-cs"/>
              </a:rPr>
              <a:t>Message: conversion, challenge</a:t>
            </a:r>
          </a:p>
          <a:p>
            <a:pPr marL="285750" indent="-285750" algn="l" eaLnBrk="1" fontAlgn="auto" hangingPunct="1">
              <a:spcAft>
                <a:spcPts val="0"/>
              </a:spcAft>
              <a:buFont typeface="Arial"/>
              <a:buChar char="•"/>
              <a:defRPr/>
            </a:pPr>
            <a:r>
              <a:rPr lang="en-US" sz="2400" dirty="0">
                <a:ea typeface="+mn-ea"/>
                <a:cs typeface="+mn-cs"/>
              </a:rPr>
              <a:t>Routine revival: Sanctification</a:t>
            </a:r>
          </a:p>
          <a:p>
            <a:pPr marL="285750" indent="-285750" algn="l" eaLnBrk="1" fontAlgn="auto" hangingPunct="1">
              <a:spcAft>
                <a:spcPts val="0"/>
              </a:spcAft>
              <a:buFont typeface="Arial"/>
              <a:buChar char="•"/>
              <a:defRPr/>
            </a:pPr>
            <a:r>
              <a:rPr lang="en-US" sz="2400" dirty="0">
                <a:ea typeface="+mn-ea"/>
                <a:cs typeface="+mn-cs"/>
              </a:rPr>
              <a:t>Camp meetings: ecstasy</a:t>
            </a:r>
          </a:p>
          <a:p>
            <a:pPr marL="285750" indent="-285750" algn="l" eaLnBrk="1" fontAlgn="auto" hangingPunct="1">
              <a:spcAft>
                <a:spcPts val="0"/>
              </a:spcAft>
              <a:buFont typeface="Arial"/>
              <a:buChar char="•"/>
              <a:defRPr/>
            </a:pPr>
            <a:r>
              <a:rPr lang="en-US" sz="2400" dirty="0">
                <a:ea typeface="+mn-ea"/>
                <a:cs typeface="+mn-cs"/>
              </a:rPr>
              <a:t>Reaching slave and free</a:t>
            </a:r>
          </a:p>
          <a:p>
            <a:pPr marL="285750" indent="-285750" algn="l" eaLnBrk="1" fontAlgn="auto" hangingPunct="1">
              <a:spcAft>
                <a:spcPts val="0"/>
              </a:spcAft>
              <a:buFont typeface="Arial"/>
              <a:buChar char="•"/>
              <a:defRPr/>
            </a:pPr>
            <a:r>
              <a:rPr lang="en-US" sz="2400" dirty="0">
                <a:ea typeface="+mn-ea"/>
                <a:cs typeface="+mn-cs"/>
              </a:rPr>
              <a:t>Courage in the face of persecution</a:t>
            </a:r>
          </a:p>
        </p:txBody>
      </p:sp>
      <p:sp>
        <p:nvSpPr>
          <p:cNvPr id="19458" name="Title 1"/>
          <p:cNvSpPr>
            <a:spLocks noGrp="1"/>
          </p:cNvSpPr>
          <p:nvPr>
            <p:ph type="title"/>
          </p:nvPr>
        </p:nvSpPr>
        <p:spPr/>
        <p:txBody>
          <a:bodyPr/>
          <a:lstStyle/>
          <a:p>
            <a:pPr eaLnBrk="1" hangingPunct="1"/>
            <a:r>
              <a:rPr lang="en-US" altLang="x-none">
                <a:ea typeface="ＭＳ Ｐゴシック" charset="-128"/>
              </a:rPr>
              <a:t>Methodist Miracle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x-none">
                <a:ea typeface="ＭＳ Ｐゴシック" charset="-128"/>
              </a:rPr>
              <a:t>Baptists and Methodists Switch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5" name="Chart 1"/>
          <p:cNvGraphicFramePr>
            <a:graphicFrameLocks/>
          </p:cNvGraphicFramePr>
          <p:nvPr/>
        </p:nvGraphicFramePr>
        <p:xfrm>
          <a:off x="1473200" y="1346200"/>
          <a:ext cx="6197600" cy="4165600"/>
        </p:xfrm>
        <a:graphic>
          <a:graphicData uri="http://schemas.openxmlformats.org/presentationml/2006/ole">
            <mc:AlternateContent xmlns:mc="http://schemas.openxmlformats.org/markup-compatibility/2006">
              <mc:Choice xmlns:v="urn:schemas-microsoft-com:vml" Requires="v">
                <p:oleObj r:id="rId2" imgW="6193024" imgH="4163224" progId="Excel.Chart.8">
                  <p:embed/>
                </p:oleObj>
              </mc:Choice>
              <mc:Fallback>
                <p:oleObj r:id="rId2" imgW="6193024" imgH="4163224" progId="Excel.Chart.8">
                  <p:embed/>
                  <p:pic>
                    <p:nvPicPr>
                      <p:cNvPr id="0"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3200" y="1346200"/>
                        <a:ext cx="61976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7013" y="2633663"/>
            <a:ext cx="8763000" cy="3886200"/>
          </a:xfrm>
        </p:spPr>
        <p:txBody>
          <a:bodyPr>
            <a:normAutofit/>
          </a:bodyPr>
          <a:lstStyle/>
          <a:p>
            <a:pPr marL="285750" indent="-285750" algn="l" eaLnBrk="1" fontAlgn="auto" hangingPunct="1">
              <a:spcAft>
                <a:spcPts val="0"/>
              </a:spcAft>
              <a:buFont typeface="Arial"/>
              <a:buChar char="•"/>
              <a:defRPr/>
            </a:pPr>
            <a:r>
              <a:rPr lang="en-US" sz="2400" dirty="0">
                <a:ea typeface="+mn-ea"/>
                <a:cs typeface="+mn-cs"/>
              </a:rPr>
              <a:t>Methodists became middle class</a:t>
            </a:r>
          </a:p>
          <a:p>
            <a:pPr marL="285750" indent="-285750" algn="l" eaLnBrk="1" fontAlgn="auto" hangingPunct="1">
              <a:spcAft>
                <a:spcPts val="0"/>
              </a:spcAft>
              <a:buFont typeface="Arial"/>
              <a:buChar char="•"/>
              <a:defRPr/>
            </a:pPr>
            <a:r>
              <a:rPr lang="en-US" sz="2400" dirty="0">
                <a:ea typeface="+mn-ea"/>
                <a:cs typeface="+mn-cs"/>
              </a:rPr>
              <a:t>Circuit riders dismounted</a:t>
            </a:r>
          </a:p>
          <a:p>
            <a:pPr marL="285750" indent="-285750" algn="l" eaLnBrk="1" fontAlgn="auto" hangingPunct="1">
              <a:spcAft>
                <a:spcPts val="0"/>
              </a:spcAft>
              <a:buFont typeface="Arial"/>
              <a:buChar char="•"/>
              <a:defRPr/>
            </a:pPr>
            <a:r>
              <a:rPr lang="en-US" sz="2400" dirty="0">
                <a:ea typeface="+mn-ea"/>
                <a:cs typeface="+mn-cs"/>
              </a:rPr>
              <a:t>Democracy waned (lay leadership declined)</a:t>
            </a:r>
          </a:p>
          <a:p>
            <a:pPr marL="285750" indent="-285750" algn="l" eaLnBrk="1" fontAlgn="auto" hangingPunct="1">
              <a:spcAft>
                <a:spcPts val="0"/>
              </a:spcAft>
              <a:buFont typeface="Arial"/>
              <a:buChar char="•"/>
              <a:defRPr/>
            </a:pPr>
            <a:r>
              <a:rPr lang="en-US" sz="2400" dirty="0">
                <a:ea typeface="+mn-ea"/>
                <a:cs typeface="+mn-cs"/>
              </a:rPr>
              <a:t>Clergy became seminary trained</a:t>
            </a:r>
          </a:p>
          <a:p>
            <a:pPr marL="285750" indent="-285750" algn="l" eaLnBrk="1" fontAlgn="auto" hangingPunct="1">
              <a:spcAft>
                <a:spcPts val="0"/>
              </a:spcAft>
              <a:buFont typeface="Arial"/>
              <a:buChar char="•"/>
              <a:defRPr/>
            </a:pPr>
            <a:r>
              <a:rPr lang="en-US" sz="2400" dirty="0">
                <a:ea typeface="+mn-ea"/>
                <a:cs typeface="+mn-cs"/>
              </a:rPr>
              <a:t>Methodists adopted upscale practices</a:t>
            </a:r>
          </a:p>
          <a:p>
            <a:pPr marL="285750" indent="-285750" algn="l" eaLnBrk="1" fontAlgn="auto" hangingPunct="1">
              <a:spcAft>
                <a:spcPts val="0"/>
              </a:spcAft>
              <a:buFont typeface="Arial"/>
              <a:buChar char="•"/>
              <a:defRPr/>
            </a:pPr>
            <a:r>
              <a:rPr lang="en-US" sz="2400" dirty="0">
                <a:ea typeface="+mn-ea"/>
                <a:cs typeface="+mn-cs"/>
              </a:rPr>
              <a:t>Many of the most enthusiastic </a:t>
            </a:r>
            <a:r>
              <a:rPr lang="en-US" sz="2400" dirty="0" err="1">
                <a:ea typeface="+mn-ea"/>
                <a:cs typeface="+mn-cs"/>
              </a:rPr>
              <a:t>methodists</a:t>
            </a:r>
            <a:r>
              <a:rPr lang="en-US" sz="2400" dirty="0">
                <a:ea typeface="+mn-ea"/>
                <a:cs typeface="+mn-cs"/>
              </a:rPr>
              <a:t> started new sects</a:t>
            </a:r>
          </a:p>
        </p:txBody>
      </p:sp>
      <p:sp>
        <p:nvSpPr>
          <p:cNvPr id="22530" name="Title 1"/>
          <p:cNvSpPr>
            <a:spLocks noGrp="1"/>
          </p:cNvSpPr>
          <p:nvPr>
            <p:ph type="title"/>
          </p:nvPr>
        </p:nvSpPr>
        <p:spPr/>
        <p:txBody>
          <a:bodyPr/>
          <a:lstStyle/>
          <a:p>
            <a:pPr eaLnBrk="1" hangingPunct="1"/>
            <a:r>
              <a:rPr lang="en-US" altLang="x-none">
                <a:ea typeface="ＭＳ Ｐゴシック" charset="-128"/>
              </a:rPr>
              <a:t>Baptists and Methodists Switch </a:t>
            </a:r>
          </a:p>
        </p:txBody>
      </p:sp>
      <p:sp>
        <p:nvSpPr>
          <p:cNvPr id="5" name="TextBox 4"/>
          <p:cNvSpPr txBox="1"/>
          <p:nvPr/>
        </p:nvSpPr>
        <p:spPr>
          <a:xfrm>
            <a:off x="6781800" y="6400801"/>
            <a:ext cx="2171700" cy="304800"/>
          </a:xfrm>
          <a:prstGeom prst="rect">
            <a:avLst/>
          </a:prstGeom>
          <a:noFill/>
        </p:spPr>
        <p:txBody>
          <a:bodyPr wrap="square" rtlCol="0">
            <a:spAutoFit/>
          </a:bodyPr>
          <a:lstStyle/>
          <a:p>
            <a:r>
              <a:rPr lang="de-DE" sz="1400" dirty="0">
                <a:solidFill>
                  <a:schemeClr val="bg1"/>
                </a:solidFill>
              </a:rPr>
              <a:t>© 2016 Rick Richardson</a:t>
            </a:r>
            <a:endParaRPr lang="en-US" sz="1400"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7066</TotalTime>
  <Words>484</Words>
  <Application>Microsoft Office PowerPoint</Application>
  <PresentationFormat>On-screen Show (4:3)</PresentationFormat>
  <Paragraphs>58</Paragraphs>
  <Slides>15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Georgia</vt:lpstr>
      <vt:lpstr>Wingdings</vt:lpstr>
      <vt:lpstr>Wingdings 2</vt:lpstr>
      <vt:lpstr>Civic</vt:lpstr>
      <vt:lpstr>Microsoft Excel Chart</vt:lpstr>
      <vt:lpstr>Methodist Miracle </vt:lpstr>
      <vt:lpstr>PowerPoint Presentation</vt:lpstr>
      <vt:lpstr>Methodist Miracle </vt:lpstr>
      <vt:lpstr>Methodist Miracle </vt:lpstr>
      <vt:lpstr>Methodist Miracle </vt:lpstr>
      <vt:lpstr>Methodist Miracle </vt:lpstr>
      <vt:lpstr>Baptists and Methodists Switch </vt:lpstr>
      <vt:lpstr>PowerPoint Presentation</vt:lpstr>
      <vt:lpstr>Baptists and Methodists Switch </vt:lpstr>
      <vt:lpstr>Baptists and Methodists Switch </vt:lpstr>
      <vt:lpstr>Baptists and Methodists Switch </vt:lpstr>
      <vt:lpstr>Baptists and Methodists Switch </vt:lpstr>
      <vt:lpstr>PowerPoint Presentation</vt:lpstr>
      <vt:lpstr>PowerPoint Presentation</vt:lpstr>
      <vt:lpstr>KEY QUESTIONS: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 Miranda</dc:creator>
  <cp:lastModifiedBy>Spriggs, Janet</cp:lastModifiedBy>
  <cp:revision>43</cp:revision>
  <dcterms:created xsi:type="dcterms:W3CDTF">2008-09-29T17:39:04Z</dcterms:created>
  <dcterms:modified xsi:type="dcterms:W3CDTF">2023-04-21T20:25:44Z</dcterms:modified>
</cp:coreProperties>
</file>