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85" autoAdjust="0"/>
    <p:restoredTop sz="94660"/>
  </p:normalViewPr>
  <p:slideViewPr>
    <p:cSldViewPr snapToGrid="0">
      <p:cViewPr varScale="1">
        <p:scale>
          <a:sx n="78" d="100"/>
          <a:sy n="78" d="100"/>
        </p:scale>
        <p:origin x="74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e, Shanon" userId="0d2fc23e-9582-4157-9d9e-126a42559331" providerId="ADAL" clId="{F8AD39F8-9460-476B-8EE4-FAEF74A8A273}"/>
    <pc:docChg chg="custSel modSld">
      <pc:chgData name="Lee, Shanon" userId="0d2fc23e-9582-4157-9d9e-126a42559331" providerId="ADAL" clId="{F8AD39F8-9460-476B-8EE4-FAEF74A8A273}" dt="2024-06-07T02:37:58.602" v="12" actId="13926"/>
      <pc:docMkLst>
        <pc:docMk/>
      </pc:docMkLst>
      <pc:sldChg chg="modSp mod">
        <pc:chgData name="Lee, Shanon" userId="0d2fc23e-9582-4157-9d9e-126a42559331" providerId="ADAL" clId="{F8AD39F8-9460-476B-8EE4-FAEF74A8A273}" dt="2024-06-07T02:37:58.602" v="12" actId="13926"/>
        <pc:sldMkLst>
          <pc:docMk/>
          <pc:sldMk cId="213776039" sldId="257"/>
        </pc:sldMkLst>
        <pc:spChg chg="mod">
          <ac:chgData name="Lee, Shanon" userId="0d2fc23e-9582-4157-9d9e-126a42559331" providerId="ADAL" clId="{F8AD39F8-9460-476B-8EE4-FAEF74A8A273}" dt="2024-06-07T02:37:58.602" v="12" actId="13926"/>
          <ac:spMkLst>
            <pc:docMk/>
            <pc:sldMk cId="213776039" sldId="257"/>
            <ac:spMk id="3" creationId="{5A263E7A-AE16-F539-6FF7-3B2006569F3C}"/>
          </ac:spMkLst>
        </pc:spChg>
      </pc:sldChg>
      <pc:sldChg chg="modSp mod">
        <pc:chgData name="Lee, Shanon" userId="0d2fc23e-9582-4157-9d9e-126a42559331" providerId="ADAL" clId="{F8AD39F8-9460-476B-8EE4-FAEF74A8A273}" dt="2024-06-06T22:46:55.322" v="11" actId="13926"/>
        <pc:sldMkLst>
          <pc:docMk/>
          <pc:sldMk cId="887411657" sldId="258"/>
        </pc:sldMkLst>
        <pc:spChg chg="mod">
          <ac:chgData name="Lee, Shanon" userId="0d2fc23e-9582-4157-9d9e-126a42559331" providerId="ADAL" clId="{F8AD39F8-9460-476B-8EE4-FAEF74A8A273}" dt="2024-06-06T22:46:55.322" v="11" actId="13926"/>
          <ac:spMkLst>
            <pc:docMk/>
            <pc:sldMk cId="887411657" sldId="258"/>
            <ac:spMk id="3" creationId="{65CC7E01-F1EF-1A54-2604-9AA6035C0E7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CB4F4-5B99-F401-A1B5-3B34F098BE7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033331E-0B42-B655-27DD-B81263C6D9E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20DD41D-935C-76A3-39C5-E2062C45C4C4}"/>
              </a:ext>
            </a:extLst>
          </p:cNvPr>
          <p:cNvSpPr>
            <a:spLocks noGrp="1"/>
          </p:cNvSpPr>
          <p:nvPr>
            <p:ph type="dt" sz="half" idx="10"/>
          </p:nvPr>
        </p:nvSpPr>
        <p:spPr/>
        <p:txBody>
          <a:bodyPr/>
          <a:lstStyle/>
          <a:p>
            <a:fld id="{62675243-D6FE-42DA-B078-C7C0D0709B38}" type="datetimeFigureOut">
              <a:rPr lang="en-US" smtClean="0"/>
              <a:t>6/6/2024</a:t>
            </a:fld>
            <a:endParaRPr lang="en-US"/>
          </a:p>
        </p:txBody>
      </p:sp>
      <p:sp>
        <p:nvSpPr>
          <p:cNvPr id="5" name="Footer Placeholder 4">
            <a:extLst>
              <a:ext uri="{FF2B5EF4-FFF2-40B4-BE49-F238E27FC236}">
                <a16:creationId xmlns:a16="http://schemas.microsoft.com/office/drawing/2014/main" id="{26A1665E-C15B-F9BD-D985-D97AE12D97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181B1C-C1FE-C24B-2911-301309EFA4E5}"/>
              </a:ext>
            </a:extLst>
          </p:cNvPr>
          <p:cNvSpPr>
            <a:spLocks noGrp="1"/>
          </p:cNvSpPr>
          <p:nvPr>
            <p:ph type="sldNum" sz="quarter" idx="12"/>
          </p:nvPr>
        </p:nvSpPr>
        <p:spPr/>
        <p:txBody>
          <a:bodyPr/>
          <a:lstStyle/>
          <a:p>
            <a:fld id="{081AFF8C-FB03-497C-96EE-87D55504BB40}" type="slidenum">
              <a:rPr lang="en-US" smtClean="0"/>
              <a:t>‹#›</a:t>
            </a:fld>
            <a:endParaRPr lang="en-US"/>
          </a:p>
        </p:txBody>
      </p:sp>
    </p:spTree>
    <p:extLst>
      <p:ext uri="{BB962C8B-B14F-4D97-AF65-F5344CB8AC3E}">
        <p14:creationId xmlns:p14="http://schemas.microsoft.com/office/powerpoint/2010/main" val="1943758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8F584-8138-6661-A8F5-FFF72A6DF00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635859C-7D70-D7B2-2805-30CE9813F9E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7B6A7A-0295-95EE-50AA-ED8617BEC775}"/>
              </a:ext>
            </a:extLst>
          </p:cNvPr>
          <p:cNvSpPr>
            <a:spLocks noGrp="1"/>
          </p:cNvSpPr>
          <p:nvPr>
            <p:ph type="dt" sz="half" idx="10"/>
          </p:nvPr>
        </p:nvSpPr>
        <p:spPr/>
        <p:txBody>
          <a:bodyPr/>
          <a:lstStyle/>
          <a:p>
            <a:fld id="{62675243-D6FE-42DA-B078-C7C0D0709B38}" type="datetimeFigureOut">
              <a:rPr lang="en-US" smtClean="0"/>
              <a:t>6/6/2024</a:t>
            </a:fld>
            <a:endParaRPr lang="en-US"/>
          </a:p>
        </p:txBody>
      </p:sp>
      <p:sp>
        <p:nvSpPr>
          <p:cNvPr id="5" name="Footer Placeholder 4">
            <a:extLst>
              <a:ext uri="{FF2B5EF4-FFF2-40B4-BE49-F238E27FC236}">
                <a16:creationId xmlns:a16="http://schemas.microsoft.com/office/drawing/2014/main" id="{0126001C-0B9A-1BF8-4552-93E72DDD76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03C540-6AB3-D0C8-5EED-9DEB669E2DA2}"/>
              </a:ext>
            </a:extLst>
          </p:cNvPr>
          <p:cNvSpPr>
            <a:spLocks noGrp="1"/>
          </p:cNvSpPr>
          <p:nvPr>
            <p:ph type="sldNum" sz="quarter" idx="12"/>
          </p:nvPr>
        </p:nvSpPr>
        <p:spPr/>
        <p:txBody>
          <a:bodyPr/>
          <a:lstStyle/>
          <a:p>
            <a:fld id="{081AFF8C-FB03-497C-96EE-87D55504BB40}" type="slidenum">
              <a:rPr lang="en-US" smtClean="0"/>
              <a:t>‹#›</a:t>
            </a:fld>
            <a:endParaRPr lang="en-US"/>
          </a:p>
        </p:txBody>
      </p:sp>
    </p:spTree>
    <p:extLst>
      <p:ext uri="{BB962C8B-B14F-4D97-AF65-F5344CB8AC3E}">
        <p14:creationId xmlns:p14="http://schemas.microsoft.com/office/powerpoint/2010/main" val="17169425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4B938E9-626E-ABE8-80B7-B7516655A1F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E9CB532-9EFF-6E33-6EBF-98817362E79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DA88B4-5C74-5BFB-A905-386C247A07A3}"/>
              </a:ext>
            </a:extLst>
          </p:cNvPr>
          <p:cNvSpPr>
            <a:spLocks noGrp="1"/>
          </p:cNvSpPr>
          <p:nvPr>
            <p:ph type="dt" sz="half" idx="10"/>
          </p:nvPr>
        </p:nvSpPr>
        <p:spPr/>
        <p:txBody>
          <a:bodyPr/>
          <a:lstStyle/>
          <a:p>
            <a:fld id="{62675243-D6FE-42DA-B078-C7C0D0709B38}" type="datetimeFigureOut">
              <a:rPr lang="en-US" smtClean="0"/>
              <a:t>6/6/2024</a:t>
            </a:fld>
            <a:endParaRPr lang="en-US"/>
          </a:p>
        </p:txBody>
      </p:sp>
      <p:sp>
        <p:nvSpPr>
          <p:cNvPr id="5" name="Footer Placeholder 4">
            <a:extLst>
              <a:ext uri="{FF2B5EF4-FFF2-40B4-BE49-F238E27FC236}">
                <a16:creationId xmlns:a16="http://schemas.microsoft.com/office/drawing/2014/main" id="{10A0B814-4020-21BC-3C43-555EC7CD09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179DE2-A477-CE51-EB00-5AF83C43B2BE}"/>
              </a:ext>
            </a:extLst>
          </p:cNvPr>
          <p:cNvSpPr>
            <a:spLocks noGrp="1"/>
          </p:cNvSpPr>
          <p:nvPr>
            <p:ph type="sldNum" sz="quarter" idx="12"/>
          </p:nvPr>
        </p:nvSpPr>
        <p:spPr/>
        <p:txBody>
          <a:bodyPr/>
          <a:lstStyle/>
          <a:p>
            <a:fld id="{081AFF8C-FB03-497C-96EE-87D55504BB40}" type="slidenum">
              <a:rPr lang="en-US" smtClean="0"/>
              <a:t>‹#›</a:t>
            </a:fld>
            <a:endParaRPr lang="en-US"/>
          </a:p>
        </p:txBody>
      </p:sp>
    </p:spTree>
    <p:extLst>
      <p:ext uri="{BB962C8B-B14F-4D97-AF65-F5344CB8AC3E}">
        <p14:creationId xmlns:p14="http://schemas.microsoft.com/office/powerpoint/2010/main" val="3111946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5D09BB-81C9-B6FC-2C6B-E5819492D651}"/>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522B2049-E708-4668-B0D1-B41910AB5D43}"/>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7B3E66BC-BC2D-2024-31F9-42F0441B4F22}"/>
              </a:ext>
            </a:extLst>
          </p:cNvPr>
          <p:cNvSpPr>
            <a:spLocks noGrp="1"/>
          </p:cNvSpPr>
          <p:nvPr>
            <p:ph type="dt" sz="half" idx="10"/>
          </p:nvPr>
        </p:nvSpPr>
        <p:spPr/>
        <p:txBody>
          <a:bodyPr/>
          <a:lstStyle/>
          <a:p>
            <a:fld id="{62675243-D6FE-42DA-B078-C7C0D0709B38}" type="datetimeFigureOut">
              <a:rPr lang="en-US" smtClean="0"/>
              <a:t>6/6/2024</a:t>
            </a:fld>
            <a:endParaRPr lang="en-US"/>
          </a:p>
        </p:txBody>
      </p:sp>
      <p:sp>
        <p:nvSpPr>
          <p:cNvPr id="5" name="Footer Placeholder 4">
            <a:extLst>
              <a:ext uri="{FF2B5EF4-FFF2-40B4-BE49-F238E27FC236}">
                <a16:creationId xmlns:a16="http://schemas.microsoft.com/office/drawing/2014/main" id="{9D1EF7BC-5678-096C-F5EF-AF44D55239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1C9C7B-6266-6C0F-8989-F3FC58FBD4D7}"/>
              </a:ext>
            </a:extLst>
          </p:cNvPr>
          <p:cNvSpPr>
            <a:spLocks noGrp="1"/>
          </p:cNvSpPr>
          <p:nvPr>
            <p:ph type="sldNum" sz="quarter" idx="12"/>
          </p:nvPr>
        </p:nvSpPr>
        <p:spPr/>
        <p:txBody>
          <a:bodyPr/>
          <a:lstStyle/>
          <a:p>
            <a:fld id="{081AFF8C-FB03-497C-96EE-87D55504BB40}" type="slidenum">
              <a:rPr lang="en-US" smtClean="0"/>
              <a:t>‹#›</a:t>
            </a:fld>
            <a:endParaRPr lang="en-US"/>
          </a:p>
        </p:txBody>
      </p:sp>
    </p:spTree>
    <p:extLst>
      <p:ext uri="{BB962C8B-B14F-4D97-AF65-F5344CB8AC3E}">
        <p14:creationId xmlns:p14="http://schemas.microsoft.com/office/powerpoint/2010/main" val="4206901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0430D-6DD4-0D52-6B83-FAFD15C54F2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30ACAC4-ACAD-4AF8-0E0D-643B18EBD60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901DE4A-FA5F-1BA6-C369-0C464F09348B}"/>
              </a:ext>
            </a:extLst>
          </p:cNvPr>
          <p:cNvSpPr>
            <a:spLocks noGrp="1"/>
          </p:cNvSpPr>
          <p:nvPr>
            <p:ph type="dt" sz="half" idx="10"/>
          </p:nvPr>
        </p:nvSpPr>
        <p:spPr/>
        <p:txBody>
          <a:bodyPr/>
          <a:lstStyle/>
          <a:p>
            <a:fld id="{62675243-D6FE-42DA-B078-C7C0D0709B38}" type="datetimeFigureOut">
              <a:rPr lang="en-US" smtClean="0"/>
              <a:t>6/6/2024</a:t>
            </a:fld>
            <a:endParaRPr lang="en-US"/>
          </a:p>
        </p:txBody>
      </p:sp>
      <p:sp>
        <p:nvSpPr>
          <p:cNvPr id="5" name="Footer Placeholder 4">
            <a:extLst>
              <a:ext uri="{FF2B5EF4-FFF2-40B4-BE49-F238E27FC236}">
                <a16:creationId xmlns:a16="http://schemas.microsoft.com/office/drawing/2014/main" id="{05C5A648-4189-6868-2CD7-1C9B4CA857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67C506-6EBA-BB2B-373B-689024318402}"/>
              </a:ext>
            </a:extLst>
          </p:cNvPr>
          <p:cNvSpPr>
            <a:spLocks noGrp="1"/>
          </p:cNvSpPr>
          <p:nvPr>
            <p:ph type="sldNum" sz="quarter" idx="12"/>
          </p:nvPr>
        </p:nvSpPr>
        <p:spPr/>
        <p:txBody>
          <a:bodyPr/>
          <a:lstStyle/>
          <a:p>
            <a:fld id="{081AFF8C-FB03-497C-96EE-87D55504BB40}" type="slidenum">
              <a:rPr lang="en-US" smtClean="0"/>
              <a:t>‹#›</a:t>
            </a:fld>
            <a:endParaRPr lang="en-US"/>
          </a:p>
        </p:txBody>
      </p:sp>
    </p:spTree>
    <p:extLst>
      <p:ext uri="{BB962C8B-B14F-4D97-AF65-F5344CB8AC3E}">
        <p14:creationId xmlns:p14="http://schemas.microsoft.com/office/powerpoint/2010/main" val="2722760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494CA-142E-1525-7831-15AC77695C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123418-8F9A-676B-6173-8CD701BD90F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E56F7FB-1679-E5D5-7074-7F70A90E250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D265FC2-49B9-60CE-887D-2FB0F5581493}"/>
              </a:ext>
            </a:extLst>
          </p:cNvPr>
          <p:cNvSpPr>
            <a:spLocks noGrp="1"/>
          </p:cNvSpPr>
          <p:nvPr>
            <p:ph type="dt" sz="half" idx="10"/>
          </p:nvPr>
        </p:nvSpPr>
        <p:spPr/>
        <p:txBody>
          <a:bodyPr/>
          <a:lstStyle/>
          <a:p>
            <a:fld id="{62675243-D6FE-42DA-B078-C7C0D0709B38}" type="datetimeFigureOut">
              <a:rPr lang="en-US" smtClean="0"/>
              <a:t>6/6/2024</a:t>
            </a:fld>
            <a:endParaRPr lang="en-US"/>
          </a:p>
        </p:txBody>
      </p:sp>
      <p:sp>
        <p:nvSpPr>
          <p:cNvPr id="6" name="Footer Placeholder 5">
            <a:extLst>
              <a:ext uri="{FF2B5EF4-FFF2-40B4-BE49-F238E27FC236}">
                <a16:creationId xmlns:a16="http://schemas.microsoft.com/office/drawing/2014/main" id="{32C319C5-E8F7-E94E-1B72-6B4FFA192C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006AF3-8A2A-C798-070F-C329725F5B93}"/>
              </a:ext>
            </a:extLst>
          </p:cNvPr>
          <p:cNvSpPr>
            <a:spLocks noGrp="1"/>
          </p:cNvSpPr>
          <p:nvPr>
            <p:ph type="sldNum" sz="quarter" idx="12"/>
          </p:nvPr>
        </p:nvSpPr>
        <p:spPr/>
        <p:txBody>
          <a:bodyPr/>
          <a:lstStyle/>
          <a:p>
            <a:fld id="{081AFF8C-FB03-497C-96EE-87D55504BB40}" type="slidenum">
              <a:rPr lang="en-US" smtClean="0"/>
              <a:t>‹#›</a:t>
            </a:fld>
            <a:endParaRPr lang="en-US"/>
          </a:p>
        </p:txBody>
      </p:sp>
    </p:spTree>
    <p:extLst>
      <p:ext uri="{BB962C8B-B14F-4D97-AF65-F5344CB8AC3E}">
        <p14:creationId xmlns:p14="http://schemas.microsoft.com/office/powerpoint/2010/main" val="3281279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84326-BCB1-AE6F-81F9-3C3290F36CA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28EF644-14C2-215F-5823-AEA0E1502A1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E0F8D60-1E43-8779-65CA-60F6A95E69E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DA9139-7878-D470-005A-B82442ACE99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87C7B6F-CCB4-28A8-A475-B34828AC1C6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5D16E4D-ECBB-E686-5E4F-A913E01D5F97}"/>
              </a:ext>
            </a:extLst>
          </p:cNvPr>
          <p:cNvSpPr>
            <a:spLocks noGrp="1"/>
          </p:cNvSpPr>
          <p:nvPr>
            <p:ph type="dt" sz="half" idx="10"/>
          </p:nvPr>
        </p:nvSpPr>
        <p:spPr/>
        <p:txBody>
          <a:bodyPr/>
          <a:lstStyle/>
          <a:p>
            <a:fld id="{62675243-D6FE-42DA-B078-C7C0D0709B38}" type="datetimeFigureOut">
              <a:rPr lang="en-US" smtClean="0"/>
              <a:t>6/6/2024</a:t>
            </a:fld>
            <a:endParaRPr lang="en-US"/>
          </a:p>
        </p:txBody>
      </p:sp>
      <p:sp>
        <p:nvSpPr>
          <p:cNvPr id="8" name="Footer Placeholder 7">
            <a:extLst>
              <a:ext uri="{FF2B5EF4-FFF2-40B4-BE49-F238E27FC236}">
                <a16:creationId xmlns:a16="http://schemas.microsoft.com/office/drawing/2014/main" id="{A3487AF9-F742-873D-C41F-420E129AB58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9AC6FA3-78D8-FBCB-23C8-3F85E9AC2E41}"/>
              </a:ext>
            </a:extLst>
          </p:cNvPr>
          <p:cNvSpPr>
            <a:spLocks noGrp="1"/>
          </p:cNvSpPr>
          <p:nvPr>
            <p:ph type="sldNum" sz="quarter" idx="12"/>
          </p:nvPr>
        </p:nvSpPr>
        <p:spPr/>
        <p:txBody>
          <a:bodyPr/>
          <a:lstStyle/>
          <a:p>
            <a:fld id="{081AFF8C-FB03-497C-96EE-87D55504BB40}" type="slidenum">
              <a:rPr lang="en-US" smtClean="0"/>
              <a:t>‹#›</a:t>
            </a:fld>
            <a:endParaRPr lang="en-US"/>
          </a:p>
        </p:txBody>
      </p:sp>
    </p:spTree>
    <p:extLst>
      <p:ext uri="{BB962C8B-B14F-4D97-AF65-F5344CB8AC3E}">
        <p14:creationId xmlns:p14="http://schemas.microsoft.com/office/powerpoint/2010/main" val="2493093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73508-7580-3000-63FB-B1228C1021E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9974677-1981-707E-EAFA-035267642AA6}"/>
              </a:ext>
            </a:extLst>
          </p:cNvPr>
          <p:cNvSpPr>
            <a:spLocks noGrp="1"/>
          </p:cNvSpPr>
          <p:nvPr>
            <p:ph type="dt" sz="half" idx="10"/>
          </p:nvPr>
        </p:nvSpPr>
        <p:spPr/>
        <p:txBody>
          <a:bodyPr/>
          <a:lstStyle/>
          <a:p>
            <a:fld id="{62675243-D6FE-42DA-B078-C7C0D0709B38}" type="datetimeFigureOut">
              <a:rPr lang="en-US" smtClean="0"/>
              <a:t>6/6/2024</a:t>
            </a:fld>
            <a:endParaRPr lang="en-US"/>
          </a:p>
        </p:txBody>
      </p:sp>
      <p:sp>
        <p:nvSpPr>
          <p:cNvPr id="4" name="Footer Placeholder 3">
            <a:extLst>
              <a:ext uri="{FF2B5EF4-FFF2-40B4-BE49-F238E27FC236}">
                <a16:creationId xmlns:a16="http://schemas.microsoft.com/office/drawing/2014/main" id="{D79515B3-1D0E-2017-F055-F51667C8B98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B4C7906-9102-5BC6-54A6-4AE39134595C}"/>
              </a:ext>
            </a:extLst>
          </p:cNvPr>
          <p:cNvSpPr>
            <a:spLocks noGrp="1"/>
          </p:cNvSpPr>
          <p:nvPr>
            <p:ph type="sldNum" sz="quarter" idx="12"/>
          </p:nvPr>
        </p:nvSpPr>
        <p:spPr/>
        <p:txBody>
          <a:bodyPr/>
          <a:lstStyle/>
          <a:p>
            <a:fld id="{081AFF8C-FB03-497C-96EE-87D55504BB40}" type="slidenum">
              <a:rPr lang="en-US" smtClean="0"/>
              <a:t>‹#›</a:t>
            </a:fld>
            <a:endParaRPr lang="en-US"/>
          </a:p>
        </p:txBody>
      </p:sp>
    </p:spTree>
    <p:extLst>
      <p:ext uri="{BB962C8B-B14F-4D97-AF65-F5344CB8AC3E}">
        <p14:creationId xmlns:p14="http://schemas.microsoft.com/office/powerpoint/2010/main" val="2064096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314B592-2A0A-EDC6-D0B8-E68FB96EAB82}"/>
              </a:ext>
            </a:extLst>
          </p:cNvPr>
          <p:cNvSpPr>
            <a:spLocks noGrp="1"/>
          </p:cNvSpPr>
          <p:nvPr>
            <p:ph type="dt" sz="half" idx="10"/>
          </p:nvPr>
        </p:nvSpPr>
        <p:spPr/>
        <p:txBody>
          <a:bodyPr/>
          <a:lstStyle/>
          <a:p>
            <a:fld id="{62675243-D6FE-42DA-B078-C7C0D0709B38}" type="datetimeFigureOut">
              <a:rPr lang="en-US" smtClean="0"/>
              <a:t>6/6/2024</a:t>
            </a:fld>
            <a:endParaRPr lang="en-US"/>
          </a:p>
        </p:txBody>
      </p:sp>
      <p:sp>
        <p:nvSpPr>
          <p:cNvPr id="3" name="Footer Placeholder 2">
            <a:extLst>
              <a:ext uri="{FF2B5EF4-FFF2-40B4-BE49-F238E27FC236}">
                <a16:creationId xmlns:a16="http://schemas.microsoft.com/office/drawing/2014/main" id="{09584D7C-2D30-0A19-387A-9D9D24815D9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51EB2C7-E011-8F6C-EE75-F4726F09FFE3}"/>
              </a:ext>
            </a:extLst>
          </p:cNvPr>
          <p:cNvSpPr>
            <a:spLocks noGrp="1"/>
          </p:cNvSpPr>
          <p:nvPr>
            <p:ph type="sldNum" sz="quarter" idx="12"/>
          </p:nvPr>
        </p:nvSpPr>
        <p:spPr/>
        <p:txBody>
          <a:bodyPr/>
          <a:lstStyle/>
          <a:p>
            <a:fld id="{081AFF8C-FB03-497C-96EE-87D55504BB40}" type="slidenum">
              <a:rPr lang="en-US" smtClean="0"/>
              <a:t>‹#›</a:t>
            </a:fld>
            <a:endParaRPr lang="en-US"/>
          </a:p>
        </p:txBody>
      </p:sp>
    </p:spTree>
    <p:extLst>
      <p:ext uri="{BB962C8B-B14F-4D97-AF65-F5344CB8AC3E}">
        <p14:creationId xmlns:p14="http://schemas.microsoft.com/office/powerpoint/2010/main" val="1075099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8AF1D6-8B16-C888-97BE-1D5D351D090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7BC742C-AEA3-879A-D715-BE37B78FC6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099A3FD-C05D-D57E-6B83-BE8B3F5EDE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FF98E36-1D2A-B1E5-822F-F939002C635E}"/>
              </a:ext>
            </a:extLst>
          </p:cNvPr>
          <p:cNvSpPr>
            <a:spLocks noGrp="1"/>
          </p:cNvSpPr>
          <p:nvPr>
            <p:ph type="dt" sz="half" idx="10"/>
          </p:nvPr>
        </p:nvSpPr>
        <p:spPr/>
        <p:txBody>
          <a:bodyPr/>
          <a:lstStyle/>
          <a:p>
            <a:fld id="{62675243-D6FE-42DA-B078-C7C0D0709B38}" type="datetimeFigureOut">
              <a:rPr lang="en-US" smtClean="0"/>
              <a:t>6/6/2024</a:t>
            </a:fld>
            <a:endParaRPr lang="en-US"/>
          </a:p>
        </p:txBody>
      </p:sp>
      <p:sp>
        <p:nvSpPr>
          <p:cNvPr id="6" name="Footer Placeholder 5">
            <a:extLst>
              <a:ext uri="{FF2B5EF4-FFF2-40B4-BE49-F238E27FC236}">
                <a16:creationId xmlns:a16="http://schemas.microsoft.com/office/drawing/2014/main" id="{C56ED5D6-2C02-79EB-00F8-B9A7D556685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6344B7E-73BD-BB4A-A327-7D3701D33554}"/>
              </a:ext>
            </a:extLst>
          </p:cNvPr>
          <p:cNvSpPr>
            <a:spLocks noGrp="1"/>
          </p:cNvSpPr>
          <p:nvPr>
            <p:ph type="sldNum" sz="quarter" idx="12"/>
          </p:nvPr>
        </p:nvSpPr>
        <p:spPr/>
        <p:txBody>
          <a:bodyPr/>
          <a:lstStyle/>
          <a:p>
            <a:fld id="{081AFF8C-FB03-497C-96EE-87D55504BB40}" type="slidenum">
              <a:rPr lang="en-US" smtClean="0"/>
              <a:t>‹#›</a:t>
            </a:fld>
            <a:endParaRPr lang="en-US"/>
          </a:p>
        </p:txBody>
      </p:sp>
    </p:spTree>
    <p:extLst>
      <p:ext uri="{BB962C8B-B14F-4D97-AF65-F5344CB8AC3E}">
        <p14:creationId xmlns:p14="http://schemas.microsoft.com/office/powerpoint/2010/main" val="3141861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80642-AC31-6069-205D-8D4DB2429C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38E7982-AF62-C812-BEF6-C28D0298D61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0C0F3CD-3F9B-34FA-3A3A-3E460836D0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EE61C12-982D-F59D-CC95-E8926E05DBEA}"/>
              </a:ext>
            </a:extLst>
          </p:cNvPr>
          <p:cNvSpPr>
            <a:spLocks noGrp="1"/>
          </p:cNvSpPr>
          <p:nvPr>
            <p:ph type="dt" sz="half" idx="10"/>
          </p:nvPr>
        </p:nvSpPr>
        <p:spPr/>
        <p:txBody>
          <a:bodyPr/>
          <a:lstStyle/>
          <a:p>
            <a:fld id="{62675243-D6FE-42DA-B078-C7C0D0709B38}" type="datetimeFigureOut">
              <a:rPr lang="en-US" smtClean="0"/>
              <a:t>6/6/2024</a:t>
            </a:fld>
            <a:endParaRPr lang="en-US"/>
          </a:p>
        </p:txBody>
      </p:sp>
      <p:sp>
        <p:nvSpPr>
          <p:cNvPr id="6" name="Footer Placeholder 5">
            <a:extLst>
              <a:ext uri="{FF2B5EF4-FFF2-40B4-BE49-F238E27FC236}">
                <a16:creationId xmlns:a16="http://schemas.microsoft.com/office/drawing/2014/main" id="{B7512DED-17AE-9124-1B74-E5D8DE91ED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6937B2-5E93-5BF4-33DB-2858FA215CB3}"/>
              </a:ext>
            </a:extLst>
          </p:cNvPr>
          <p:cNvSpPr>
            <a:spLocks noGrp="1"/>
          </p:cNvSpPr>
          <p:nvPr>
            <p:ph type="sldNum" sz="quarter" idx="12"/>
          </p:nvPr>
        </p:nvSpPr>
        <p:spPr/>
        <p:txBody>
          <a:bodyPr/>
          <a:lstStyle/>
          <a:p>
            <a:fld id="{081AFF8C-FB03-497C-96EE-87D55504BB40}" type="slidenum">
              <a:rPr lang="en-US" smtClean="0"/>
              <a:t>‹#›</a:t>
            </a:fld>
            <a:endParaRPr lang="en-US"/>
          </a:p>
        </p:txBody>
      </p:sp>
    </p:spTree>
    <p:extLst>
      <p:ext uri="{BB962C8B-B14F-4D97-AF65-F5344CB8AC3E}">
        <p14:creationId xmlns:p14="http://schemas.microsoft.com/office/powerpoint/2010/main" val="3976212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FA6B7A1-5E92-1374-A286-86762F0DB87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DC2AA19-4898-9336-C1AD-0E53F23E55D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A9E52C-FB97-8499-EF85-75CA3015F4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2675243-D6FE-42DA-B078-C7C0D0709B38}" type="datetimeFigureOut">
              <a:rPr lang="en-US" smtClean="0"/>
              <a:t>6/6/2024</a:t>
            </a:fld>
            <a:endParaRPr lang="en-US"/>
          </a:p>
        </p:txBody>
      </p:sp>
      <p:sp>
        <p:nvSpPr>
          <p:cNvPr id="5" name="Footer Placeholder 4">
            <a:extLst>
              <a:ext uri="{FF2B5EF4-FFF2-40B4-BE49-F238E27FC236}">
                <a16:creationId xmlns:a16="http://schemas.microsoft.com/office/drawing/2014/main" id="{275804A8-968A-9EC3-DC43-83653A846FE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BCE91200-1542-FE5D-017A-6487A9D955A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81AFF8C-FB03-497C-96EE-87D55504BB40}" type="slidenum">
              <a:rPr lang="en-US" smtClean="0"/>
              <a:t>‹#›</a:t>
            </a:fld>
            <a:endParaRPr lang="en-US"/>
          </a:p>
        </p:txBody>
      </p:sp>
    </p:spTree>
    <p:extLst>
      <p:ext uri="{BB962C8B-B14F-4D97-AF65-F5344CB8AC3E}">
        <p14:creationId xmlns:p14="http://schemas.microsoft.com/office/powerpoint/2010/main" val="36831583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sequoia.com/2024/04/california-requires-workplace-violence-prevention-plan-effective-july-2024-updated/#:~:text=All%20California%20employees%20and%20employers,not%20accessible%20by%20the%20public." TargetMode="External"/><Relationship Id="rId2" Type="http://schemas.openxmlformats.org/officeDocument/2006/relationships/hyperlink" Target="https://www.ministrypacific.com/sb553" TargetMode="External"/><Relationship Id="rId1" Type="http://schemas.openxmlformats.org/officeDocument/2006/relationships/slideLayout" Target="../slideLayouts/slideLayout2.xml"/><Relationship Id="rId4" Type="http://schemas.openxmlformats.org/officeDocument/2006/relationships/hyperlink" Target="https://www.huntonak.com/hunton-employment-labor-perspectives/california-senate-bill-533-mandates-that-employers-create-workplace-violence-prevention-program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7E8001-76CF-329D-A962-D10131EE7F99}"/>
              </a:ext>
            </a:extLst>
          </p:cNvPr>
          <p:cNvSpPr>
            <a:spLocks noGrp="1"/>
          </p:cNvSpPr>
          <p:nvPr>
            <p:ph type="ctrTitle"/>
          </p:nvPr>
        </p:nvSpPr>
        <p:spPr>
          <a:xfrm>
            <a:off x="1524000" y="522514"/>
            <a:ext cx="9144000" cy="2987449"/>
          </a:xfrm>
        </p:spPr>
        <p:txBody>
          <a:bodyPr>
            <a:normAutofit/>
          </a:bodyPr>
          <a:lstStyle/>
          <a:p>
            <a:r>
              <a:rPr lang="en-US" dirty="0"/>
              <a:t>SB 533 </a:t>
            </a:r>
            <a:br>
              <a:rPr lang="en-US" dirty="0"/>
            </a:br>
            <a:r>
              <a:rPr lang="en-US" dirty="0"/>
              <a:t>Training for Churches </a:t>
            </a:r>
            <a:br>
              <a:rPr lang="en-US" dirty="0"/>
            </a:br>
            <a:r>
              <a:rPr lang="en-US" sz="2200" b="1" i="0" dirty="0">
                <a:solidFill>
                  <a:srgbClr val="333333"/>
                </a:solidFill>
                <a:effectLst/>
                <a:highlight>
                  <a:srgbClr val="FFFFFF"/>
                </a:highlight>
                <a:latin typeface="Verdana" panose="020B0604030504040204" pitchFamily="34" charset="0"/>
              </a:rPr>
              <a:t>Occupational safety: workplace violence: restraining orders and workplace violence prevention plan.</a:t>
            </a:r>
            <a:endParaRPr lang="en-US" dirty="0"/>
          </a:p>
        </p:txBody>
      </p:sp>
      <p:sp>
        <p:nvSpPr>
          <p:cNvPr id="3" name="Subtitle 2">
            <a:extLst>
              <a:ext uri="{FF2B5EF4-FFF2-40B4-BE49-F238E27FC236}">
                <a16:creationId xmlns:a16="http://schemas.microsoft.com/office/drawing/2014/main" id="{BCAAB810-0C42-4306-6290-5B2C84141F6F}"/>
              </a:ext>
            </a:extLst>
          </p:cNvPr>
          <p:cNvSpPr>
            <a:spLocks noGrp="1"/>
          </p:cNvSpPr>
          <p:nvPr>
            <p:ph type="subTitle" idx="1"/>
          </p:nvPr>
        </p:nvSpPr>
        <p:spPr/>
        <p:txBody>
          <a:bodyPr/>
          <a:lstStyle/>
          <a:p>
            <a:r>
              <a:rPr lang="en-US" dirty="0"/>
              <a:t>Thursday June 6, 2024</a:t>
            </a:r>
          </a:p>
          <a:p>
            <a:r>
              <a:rPr lang="en-US" dirty="0"/>
              <a:t>Rev. Shanon Lee</a:t>
            </a:r>
          </a:p>
          <a:p>
            <a:r>
              <a:rPr lang="en-US" dirty="0"/>
              <a:t>Rev. Greg R. Prow</a:t>
            </a:r>
          </a:p>
        </p:txBody>
      </p:sp>
    </p:spTree>
    <p:extLst>
      <p:ext uri="{BB962C8B-B14F-4D97-AF65-F5344CB8AC3E}">
        <p14:creationId xmlns:p14="http://schemas.microsoft.com/office/powerpoint/2010/main" val="1216450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7F904-5276-083A-A002-452F4A19FC84}"/>
              </a:ext>
            </a:extLst>
          </p:cNvPr>
          <p:cNvSpPr>
            <a:spLocks noGrp="1"/>
          </p:cNvSpPr>
          <p:nvPr>
            <p:ph type="title"/>
          </p:nvPr>
        </p:nvSpPr>
        <p:spPr/>
        <p:txBody>
          <a:bodyPr/>
          <a:lstStyle/>
          <a:p>
            <a:r>
              <a:rPr lang="en-US" dirty="0"/>
              <a:t>Background on SB 533</a:t>
            </a:r>
          </a:p>
        </p:txBody>
      </p:sp>
      <p:sp>
        <p:nvSpPr>
          <p:cNvPr id="3" name="Content Placeholder 2">
            <a:extLst>
              <a:ext uri="{FF2B5EF4-FFF2-40B4-BE49-F238E27FC236}">
                <a16:creationId xmlns:a16="http://schemas.microsoft.com/office/drawing/2014/main" id="{5A263E7A-AE16-F539-6FF7-3B2006569F3C}"/>
              </a:ext>
            </a:extLst>
          </p:cNvPr>
          <p:cNvSpPr>
            <a:spLocks noGrp="1"/>
          </p:cNvSpPr>
          <p:nvPr>
            <p:ph idx="1"/>
          </p:nvPr>
        </p:nvSpPr>
        <p:spPr>
          <a:xfrm>
            <a:off x="838200" y="1582994"/>
            <a:ext cx="10515600" cy="5062025"/>
          </a:xfrm>
        </p:spPr>
        <p:txBody>
          <a:bodyPr>
            <a:normAutofit fontScale="85000" lnSpcReduction="10000"/>
          </a:bodyPr>
          <a:lstStyle/>
          <a:p>
            <a:r>
              <a:rPr lang="en-US" dirty="0"/>
              <a:t>Passed by California Congress in 2023 and Signed into law by Gov. Newsome on September 23, 2023.</a:t>
            </a:r>
          </a:p>
          <a:p>
            <a:r>
              <a:rPr lang="en-US" b="0" i="0" dirty="0">
                <a:solidFill>
                  <a:srgbClr val="333333"/>
                </a:solidFill>
                <a:effectLst/>
                <a:highlight>
                  <a:srgbClr val="FFFFFF"/>
                </a:highlight>
                <a:latin typeface="Times New Roman" panose="02020603050405020304" pitchFamily="18" charset="0"/>
                <a:cs typeface="Times New Roman" panose="02020603050405020304" pitchFamily="18" charset="0"/>
              </a:rPr>
              <a:t>This bill would require </a:t>
            </a:r>
            <a:r>
              <a:rPr lang="en-US" b="0" i="0" dirty="0">
                <a:solidFill>
                  <a:srgbClr val="333333"/>
                </a:solidFill>
                <a:effectLst/>
                <a:highlight>
                  <a:srgbClr val="FFFF00"/>
                </a:highlight>
                <a:latin typeface="Times New Roman" panose="02020603050405020304" pitchFamily="18" charset="0"/>
                <a:cs typeface="Times New Roman" panose="02020603050405020304" pitchFamily="18" charset="0"/>
              </a:rPr>
              <a:t>an employer, as specified, to also </a:t>
            </a:r>
            <a:r>
              <a:rPr lang="en-US" b="1" i="0" dirty="0">
                <a:solidFill>
                  <a:srgbClr val="333333"/>
                </a:solidFill>
                <a:effectLst/>
                <a:highlight>
                  <a:srgbClr val="FFFF00"/>
                </a:highlight>
                <a:latin typeface="Times New Roman" panose="02020603050405020304" pitchFamily="18" charset="0"/>
                <a:cs typeface="Times New Roman" panose="02020603050405020304" pitchFamily="18" charset="0"/>
              </a:rPr>
              <a:t>establish, implement, and maintain, at all times in all work areas, an effective workplace violence prevention plan containing specified information</a:t>
            </a:r>
            <a:r>
              <a:rPr lang="en-US" b="1" i="0" dirty="0">
                <a:solidFill>
                  <a:srgbClr val="333333"/>
                </a:solidFill>
                <a:effectLst/>
                <a:highlight>
                  <a:srgbClr val="FFFFFF"/>
                </a:highlight>
                <a:latin typeface="Times New Roman" panose="02020603050405020304" pitchFamily="18" charset="0"/>
                <a:cs typeface="Times New Roman" panose="02020603050405020304" pitchFamily="18" charset="0"/>
              </a:rPr>
              <a:t>. </a:t>
            </a:r>
            <a:r>
              <a:rPr lang="en-US" b="0" i="0" dirty="0">
                <a:solidFill>
                  <a:srgbClr val="333333"/>
                </a:solidFill>
                <a:effectLst/>
                <a:highlight>
                  <a:srgbClr val="FFFFFF"/>
                </a:highlight>
                <a:latin typeface="Times New Roman" panose="02020603050405020304" pitchFamily="18" charset="0"/>
                <a:cs typeface="Times New Roman" panose="02020603050405020304" pitchFamily="18" charset="0"/>
              </a:rPr>
              <a:t>The bill would require the employer to record information in a violent incident log for every workplace violence incident, as specified. The bill would require the employer to provide effective training to employees on the workplace violence prevention plan, among other things, and provide additional training when a new or previously unrecognized workplace violence hazard has been identified and when changes are made to the plan. The bill would require records of workplace violence hazard identification, evaluation, and correction and training records to be created and maintained, and violent incident logs and workplace incident investigation records to be maintained, as specified. The bill would require certain records to be made available to the division, employees, and employee representatives, as specified. The bill would make these requirements operative on and after </a:t>
            </a:r>
            <a:r>
              <a:rPr lang="en-US" b="1" i="0" dirty="0">
                <a:solidFill>
                  <a:srgbClr val="333333"/>
                </a:solidFill>
                <a:effectLst/>
                <a:highlight>
                  <a:srgbClr val="FFFFFF"/>
                </a:highlight>
                <a:latin typeface="Times New Roman" panose="02020603050405020304" pitchFamily="18" charset="0"/>
                <a:cs typeface="Times New Roman" panose="02020603050405020304" pitchFamily="18" charset="0"/>
              </a:rPr>
              <a:t>July 1, 2024.</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7760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BAD90-D8BA-FBB5-5491-C4C13326D6DF}"/>
              </a:ext>
            </a:extLst>
          </p:cNvPr>
          <p:cNvSpPr>
            <a:spLocks noGrp="1"/>
          </p:cNvSpPr>
          <p:nvPr>
            <p:ph type="title"/>
          </p:nvPr>
        </p:nvSpPr>
        <p:spPr/>
        <p:txBody>
          <a:bodyPr/>
          <a:lstStyle/>
          <a:p>
            <a:r>
              <a:rPr lang="en-US" dirty="0"/>
              <a:t>Background on SB 533</a:t>
            </a:r>
            <a:r>
              <a:rPr lang="en-US" baseline="30000" dirty="0"/>
              <a:t>1</a:t>
            </a:r>
            <a:endParaRPr lang="en-US" dirty="0"/>
          </a:p>
        </p:txBody>
      </p:sp>
      <p:sp>
        <p:nvSpPr>
          <p:cNvPr id="3" name="Content Placeholder 2">
            <a:extLst>
              <a:ext uri="{FF2B5EF4-FFF2-40B4-BE49-F238E27FC236}">
                <a16:creationId xmlns:a16="http://schemas.microsoft.com/office/drawing/2014/main" id="{65CC7E01-F1EF-1A54-2604-9AA6035C0E71}"/>
              </a:ext>
            </a:extLst>
          </p:cNvPr>
          <p:cNvSpPr>
            <a:spLocks noGrp="1"/>
          </p:cNvSpPr>
          <p:nvPr>
            <p:ph idx="1"/>
          </p:nvPr>
        </p:nvSpPr>
        <p:spPr/>
        <p:txBody>
          <a:bodyPr>
            <a:normAutofit fontScale="85000" lnSpcReduction="20000"/>
          </a:bodyPr>
          <a:lstStyle/>
          <a:p>
            <a:r>
              <a:rPr lang="en-US" dirty="0"/>
              <a:t>Most of Bill covers the TRO process for employees to get them against other employees.</a:t>
            </a:r>
          </a:p>
          <a:p>
            <a:r>
              <a:rPr lang="en-US" dirty="0"/>
              <a:t>It also covers the Plan and process that must be followed by all those qualified under the law</a:t>
            </a:r>
          </a:p>
          <a:p>
            <a:pPr algn="l"/>
            <a:r>
              <a:rPr lang="en-US" dirty="0"/>
              <a:t>The only workplaces that are not covered by the law are:</a:t>
            </a:r>
          </a:p>
          <a:p>
            <a:pPr lvl="1"/>
            <a:r>
              <a:rPr lang="en-US" dirty="0"/>
              <a:t>“Places of employment where there are </a:t>
            </a:r>
            <a:r>
              <a:rPr lang="en-US" b="1" dirty="0"/>
              <a:t>less than 10 employees </a:t>
            </a:r>
            <a:r>
              <a:rPr lang="en-US" dirty="0"/>
              <a:t>working at the place at any given time and that are </a:t>
            </a:r>
            <a:r>
              <a:rPr lang="en-US" b="1" dirty="0"/>
              <a:t>not accessible to the public</a:t>
            </a:r>
            <a:r>
              <a:rPr lang="en-US" dirty="0"/>
              <a:t>; and </a:t>
            </a:r>
            <a:r>
              <a:rPr lang="en-US" dirty="0">
                <a:highlight>
                  <a:srgbClr val="FFFF00"/>
                </a:highlight>
              </a:rPr>
              <a:t>if the places are in compliance with Section 3203 of Title 8 of the California Code of Regulations</a:t>
            </a:r>
            <a:r>
              <a:rPr lang="en-US" dirty="0"/>
              <a:t>”</a:t>
            </a:r>
          </a:p>
          <a:p>
            <a:pPr lvl="1"/>
            <a:r>
              <a:rPr lang="en-US" dirty="0"/>
              <a:t>“Employees teleworking from a location of the employee’s choice, which is not under the control of the employer;”</a:t>
            </a:r>
          </a:p>
          <a:p>
            <a:pPr lvl="1"/>
            <a:r>
              <a:rPr lang="en-US" dirty="0"/>
              <a:t>Certain Healthcare facilities; and</a:t>
            </a:r>
          </a:p>
          <a:p>
            <a:pPr lvl="1"/>
            <a:r>
              <a:rPr lang="en-US" dirty="0"/>
              <a:t>Certain law enforcement and correctional facilities.</a:t>
            </a:r>
          </a:p>
          <a:p>
            <a:pPr algn="l"/>
            <a:r>
              <a:rPr lang="en-US" dirty="0"/>
              <a:t>Thus, </a:t>
            </a:r>
            <a:r>
              <a:rPr lang="en-US" b="1" dirty="0"/>
              <a:t>any workspace accessible to the public</a:t>
            </a:r>
            <a:r>
              <a:rPr lang="en-US" dirty="0"/>
              <a:t>, such as a retail store (read in a Church), or a workspace not accessible to the public with 10 or more employees, such as a traditional office setting, is covered by the law.</a:t>
            </a:r>
          </a:p>
          <a:p>
            <a:endParaRPr lang="en-US" dirty="0"/>
          </a:p>
          <a:p>
            <a:endParaRPr lang="en-US" dirty="0"/>
          </a:p>
        </p:txBody>
      </p:sp>
      <p:sp>
        <p:nvSpPr>
          <p:cNvPr id="4" name="TextBox 3">
            <a:extLst>
              <a:ext uri="{FF2B5EF4-FFF2-40B4-BE49-F238E27FC236}">
                <a16:creationId xmlns:a16="http://schemas.microsoft.com/office/drawing/2014/main" id="{49906456-1E64-011F-09C7-953291A8317F}"/>
              </a:ext>
            </a:extLst>
          </p:cNvPr>
          <p:cNvSpPr txBox="1"/>
          <p:nvPr/>
        </p:nvSpPr>
        <p:spPr>
          <a:xfrm>
            <a:off x="903041" y="6281530"/>
            <a:ext cx="6457409" cy="369332"/>
          </a:xfrm>
          <a:prstGeom prst="rect">
            <a:avLst/>
          </a:prstGeom>
          <a:noFill/>
        </p:spPr>
        <p:txBody>
          <a:bodyPr wrap="none" rtlCol="0">
            <a:spAutoFit/>
          </a:bodyPr>
          <a:lstStyle/>
          <a:p>
            <a:r>
              <a:rPr lang="en-US" baseline="30000" dirty="0"/>
              <a:t>1</a:t>
            </a:r>
            <a:r>
              <a:rPr lang="en-US" dirty="0"/>
              <a:t>Taken from Stubbs, Alderton, and </a:t>
            </a:r>
            <a:r>
              <a:rPr lang="en-US" dirty="0" err="1"/>
              <a:t>Markilies</a:t>
            </a:r>
            <a:r>
              <a:rPr lang="en-US" dirty="0"/>
              <a:t>, LLP  Legal Website</a:t>
            </a:r>
            <a:endParaRPr lang="en-US" baseline="30000" dirty="0"/>
          </a:p>
        </p:txBody>
      </p:sp>
    </p:spTree>
    <p:extLst>
      <p:ext uri="{BB962C8B-B14F-4D97-AF65-F5344CB8AC3E}">
        <p14:creationId xmlns:p14="http://schemas.microsoft.com/office/powerpoint/2010/main" val="8874116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BAD90-D8BA-FBB5-5491-C4C13326D6DF}"/>
              </a:ext>
            </a:extLst>
          </p:cNvPr>
          <p:cNvSpPr>
            <a:spLocks noGrp="1"/>
          </p:cNvSpPr>
          <p:nvPr>
            <p:ph type="title"/>
          </p:nvPr>
        </p:nvSpPr>
        <p:spPr/>
        <p:txBody>
          <a:bodyPr/>
          <a:lstStyle/>
          <a:p>
            <a:r>
              <a:rPr lang="en-US" dirty="0"/>
              <a:t>Background on SB 533</a:t>
            </a:r>
            <a:r>
              <a:rPr lang="en-US" baseline="30000" dirty="0"/>
              <a:t>1</a:t>
            </a:r>
            <a:endParaRPr lang="en-US" dirty="0"/>
          </a:p>
        </p:txBody>
      </p:sp>
      <p:sp>
        <p:nvSpPr>
          <p:cNvPr id="3" name="Content Placeholder 2">
            <a:extLst>
              <a:ext uri="{FF2B5EF4-FFF2-40B4-BE49-F238E27FC236}">
                <a16:creationId xmlns:a16="http://schemas.microsoft.com/office/drawing/2014/main" id="{65CC7E01-F1EF-1A54-2604-9AA6035C0E71}"/>
              </a:ext>
            </a:extLst>
          </p:cNvPr>
          <p:cNvSpPr>
            <a:spLocks noGrp="1"/>
          </p:cNvSpPr>
          <p:nvPr>
            <p:ph idx="1"/>
          </p:nvPr>
        </p:nvSpPr>
        <p:spPr>
          <a:xfrm>
            <a:off x="838200" y="1459632"/>
            <a:ext cx="10515600" cy="4717331"/>
          </a:xfrm>
        </p:spPr>
        <p:txBody>
          <a:bodyPr>
            <a:normAutofit fontScale="62500" lnSpcReduction="20000"/>
          </a:bodyPr>
          <a:lstStyle/>
          <a:p>
            <a:pPr algn="l"/>
            <a:r>
              <a:rPr lang="en-US" sz="3300" dirty="0"/>
              <a:t>The law has two major requirements: </a:t>
            </a:r>
            <a:r>
              <a:rPr lang="en-US" sz="3300" b="1" dirty="0"/>
              <a:t>a written violence prevention plan </a:t>
            </a:r>
            <a:r>
              <a:rPr lang="en-US" sz="3300" dirty="0"/>
              <a:t>and </a:t>
            </a:r>
            <a:r>
              <a:rPr lang="en-US" sz="3300" b="1" dirty="0"/>
              <a:t>employee training programs.</a:t>
            </a:r>
          </a:p>
          <a:p>
            <a:pPr algn="l"/>
            <a:r>
              <a:rPr lang="en-US" sz="3300" dirty="0"/>
              <a:t>The workplace violence prevention plan, which may be incorporated into a company’s injury and illness prevention plan, must be in writing and include, among other things:</a:t>
            </a:r>
          </a:p>
          <a:p>
            <a:pPr lvl="1"/>
            <a:r>
              <a:rPr lang="en-US" sz="2900" dirty="0"/>
              <a:t>“Names or job titles of the persons responsible for implementing the plan;”</a:t>
            </a:r>
          </a:p>
          <a:p>
            <a:pPr lvl="1"/>
            <a:r>
              <a:rPr lang="en-US" sz="2900" dirty="0"/>
              <a:t>“Effective procedures to obtain the active involvement of employees and authorized employee representatives in developing and implementing the plan, including, but not limited to, through their participation in identifying, evaluating, and correcting workplace violence hazards, in designing and implementing training, and in reporting and investigating workplace violence incidents;”</a:t>
            </a:r>
          </a:p>
          <a:p>
            <a:pPr lvl="1"/>
            <a:r>
              <a:rPr lang="en-US" sz="2900" dirty="0"/>
              <a:t>“Methods the employer will use to coordinate implementation of the plan with other employers, when applicable, to ensure that those employers and employees understand their respective roles, as provided in the plan;”</a:t>
            </a:r>
          </a:p>
          <a:p>
            <a:pPr lvl="1"/>
            <a:r>
              <a:rPr lang="en-US" sz="2900" dirty="0"/>
              <a:t>“Effective procedures for the employer to accept and respond to reports of workplace violence, and to prohibit retaliation against an employee who makes such a report;”</a:t>
            </a:r>
          </a:p>
          <a:p>
            <a:pPr lvl="1"/>
            <a:r>
              <a:rPr lang="en-US" sz="2900" dirty="0"/>
              <a:t>“Effective procedures to communicate with employees regarding workplace violence matters;”</a:t>
            </a:r>
          </a:p>
          <a:p>
            <a:pPr lvl="1"/>
            <a:r>
              <a:rPr lang="en-US" sz="2900" dirty="0"/>
              <a:t>“Effective procedures to respond to actual or potential workplace violence emergencies;”</a:t>
            </a:r>
          </a:p>
          <a:p>
            <a:pPr lvl="1"/>
            <a:r>
              <a:rPr lang="en-US" sz="2900" dirty="0"/>
              <a:t>“Procedures for </a:t>
            </a:r>
            <a:r>
              <a:rPr lang="en-US" sz="2900" dirty="0" err="1"/>
              <a:t>postincident</a:t>
            </a:r>
            <a:r>
              <a:rPr lang="en-US" sz="2900" dirty="0"/>
              <a:t> response and investigation;” and</a:t>
            </a:r>
          </a:p>
          <a:p>
            <a:pPr lvl="1"/>
            <a:r>
              <a:rPr lang="en-US" sz="2900" dirty="0"/>
              <a:t>“Procedures to review the effectiveness of the plan and revise the plan as needed.”</a:t>
            </a:r>
          </a:p>
          <a:p>
            <a:endParaRPr lang="en-US" dirty="0"/>
          </a:p>
        </p:txBody>
      </p:sp>
      <p:sp>
        <p:nvSpPr>
          <p:cNvPr id="4" name="TextBox 3">
            <a:extLst>
              <a:ext uri="{FF2B5EF4-FFF2-40B4-BE49-F238E27FC236}">
                <a16:creationId xmlns:a16="http://schemas.microsoft.com/office/drawing/2014/main" id="{49906456-1E64-011F-09C7-953291A8317F}"/>
              </a:ext>
            </a:extLst>
          </p:cNvPr>
          <p:cNvSpPr txBox="1"/>
          <p:nvPr/>
        </p:nvSpPr>
        <p:spPr>
          <a:xfrm>
            <a:off x="903041" y="6281530"/>
            <a:ext cx="6457409" cy="369332"/>
          </a:xfrm>
          <a:prstGeom prst="rect">
            <a:avLst/>
          </a:prstGeom>
          <a:noFill/>
        </p:spPr>
        <p:txBody>
          <a:bodyPr wrap="none" rtlCol="0">
            <a:spAutoFit/>
          </a:bodyPr>
          <a:lstStyle/>
          <a:p>
            <a:r>
              <a:rPr lang="en-US" baseline="30000" dirty="0"/>
              <a:t>1</a:t>
            </a:r>
            <a:r>
              <a:rPr lang="en-US" dirty="0"/>
              <a:t>Taken from Stubbs, Alderton, and </a:t>
            </a:r>
            <a:r>
              <a:rPr lang="en-US" dirty="0" err="1"/>
              <a:t>Markilies</a:t>
            </a:r>
            <a:r>
              <a:rPr lang="en-US" dirty="0"/>
              <a:t>, LLP  Legal Website</a:t>
            </a:r>
            <a:endParaRPr lang="en-US" baseline="30000" dirty="0"/>
          </a:p>
        </p:txBody>
      </p:sp>
    </p:spTree>
    <p:extLst>
      <p:ext uri="{BB962C8B-B14F-4D97-AF65-F5344CB8AC3E}">
        <p14:creationId xmlns:p14="http://schemas.microsoft.com/office/powerpoint/2010/main" val="42449066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BAD90-D8BA-FBB5-5491-C4C13326D6DF}"/>
              </a:ext>
            </a:extLst>
          </p:cNvPr>
          <p:cNvSpPr>
            <a:spLocks noGrp="1"/>
          </p:cNvSpPr>
          <p:nvPr>
            <p:ph type="title"/>
          </p:nvPr>
        </p:nvSpPr>
        <p:spPr>
          <a:xfrm>
            <a:off x="838200" y="365126"/>
            <a:ext cx="10515600" cy="606070"/>
          </a:xfrm>
        </p:spPr>
        <p:txBody>
          <a:bodyPr>
            <a:normAutofit fontScale="90000"/>
          </a:bodyPr>
          <a:lstStyle/>
          <a:p>
            <a:r>
              <a:rPr lang="en-US" dirty="0"/>
              <a:t>Background on SB 533</a:t>
            </a:r>
            <a:r>
              <a:rPr lang="en-US" baseline="30000" dirty="0"/>
              <a:t>1</a:t>
            </a:r>
            <a:endParaRPr lang="en-US" dirty="0"/>
          </a:p>
        </p:txBody>
      </p:sp>
      <p:sp>
        <p:nvSpPr>
          <p:cNvPr id="3" name="Content Placeholder 2">
            <a:extLst>
              <a:ext uri="{FF2B5EF4-FFF2-40B4-BE49-F238E27FC236}">
                <a16:creationId xmlns:a16="http://schemas.microsoft.com/office/drawing/2014/main" id="{65CC7E01-F1EF-1A54-2604-9AA6035C0E71}"/>
              </a:ext>
            </a:extLst>
          </p:cNvPr>
          <p:cNvSpPr>
            <a:spLocks noGrp="1"/>
          </p:cNvSpPr>
          <p:nvPr>
            <p:ph idx="1"/>
          </p:nvPr>
        </p:nvSpPr>
        <p:spPr>
          <a:xfrm>
            <a:off x="838200" y="1062068"/>
            <a:ext cx="10515600" cy="5114896"/>
          </a:xfrm>
        </p:spPr>
        <p:txBody>
          <a:bodyPr>
            <a:normAutofit/>
          </a:bodyPr>
          <a:lstStyle/>
          <a:p>
            <a:pPr algn="l"/>
            <a:r>
              <a:rPr lang="en-US" sz="2400" dirty="0"/>
              <a:t>The initial employee training required under the new law must be provided when the plan is first established, no later than July 1, 2024, and annually thereafter. The training must include, among other things:</a:t>
            </a:r>
          </a:p>
          <a:p>
            <a:pPr lvl="1"/>
            <a:r>
              <a:rPr lang="en-US" sz="1800" dirty="0"/>
              <a:t>“The employer’s plan;”</a:t>
            </a:r>
          </a:p>
          <a:p>
            <a:pPr lvl="1"/>
            <a:r>
              <a:rPr lang="en-US" sz="1800" dirty="0"/>
              <a:t>“How to report workplace violence incidents or concerns to the employer or law enforcement without fear of reprisal;”</a:t>
            </a:r>
          </a:p>
          <a:p>
            <a:pPr lvl="1"/>
            <a:r>
              <a:rPr lang="en-US" sz="1800" dirty="0"/>
              <a:t>“Workplace violence hazards specific to the employees’ jobs, the corrective measures the employer has implemented, how to seek assistance to prevent or respond to violence, and strategies to avoid physical harm;”</a:t>
            </a:r>
          </a:p>
          <a:p>
            <a:pPr lvl="1"/>
            <a:r>
              <a:rPr lang="en-US" sz="1800" dirty="0"/>
              <a:t>“The violent incident log” required by the law; and</a:t>
            </a:r>
          </a:p>
          <a:p>
            <a:pPr lvl="1"/>
            <a:r>
              <a:rPr lang="en-US" sz="1800" dirty="0"/>
              <a:t>“An opportunity for interactive questions and answers with a person knowledgeable about the employer’s plan.”</a:t>
            </a:r>
          </a:p>
          <a:p>
            <a:pPr algn="l"/>
            <a:r>
              <a:rPr lang="en-US" sz="2400" dirty="0"/>
              <a:t>The law will be enforced by the California Occupational Health and Safety Administration (Cal/OSHA) and violations will include civil penalties and misdemeanors.</a:t>
            </a:r>
          </a:p>
          <a:p>
            <a:endParaRPr lang="en-US" dirty="0"/>
          </a:p>
        </p:txBody>
      </p:sp>
      <p:sp>
        <p:nvSpPr>
          <p:cNvPr id="4" name="TextBox 3">
            <a:extLst>
              <a:ext uri="{FF2B5EF4-FFF2-40B4-BE49-F238E27FC236}">
                <a16:creationId xmlns:a16="http://schemas.microsoft.com/office/drawing/2014/main" id="{49906456-1E64-011F-09C7-953291A8317F}"/>
              </a:ext>
            </a:extLst>
          </p:cNvPr>
          <p:cNvSpPr txBox="1"/>
          <p:nvPr/>
        </p:nvSpPr>
        <p:spPr>
          <a:xfrm>
            <a:off x="903041" y="6281530"/>
            <a:ext cx="6457409" cy="369332"/>
          </a:xfrm>
          <a:prstGeom prst="rect">
            <a:avLst/>
          </a:prstGeom>
          <a:noFill/>
        </p:spPr>
        <p:txBody>
          <a:bodyPr wrap="none" rtlCol="0">
            <a:spAutoFit/>
          </a:bodyPr>
          <a:lstStyle/>
          <a:p>
            <a:r>
              <a:rPr lang="en-US" baseline="30000" dirty="0"/>
              <a:t>1</a:t>
            </a:r>
            <a:r>
              <a:rPr lang="en-US" dirty="0"/>
              <a:t>Taken from Stubbs, Alderton, and </a:t>
            </a:r>
            <a:r>
              <a:rPr lang="en-US" dirty="0" err="1"/>
              <a:t>Markilies</a:t>
            </a:r>
            <a:r>
              <a:rPr lang="en-US" dirty="0"/>
              <a:t>, LLP  Legal Website</a:t>
            </a:r>
            <a:endParaRPr lang="en-US" baseline="30000" dirty="0"/>
          </a:p>
        </p:txBody>
      </p:sp>
    </p:spTree>
    <p:extLst>
      <p:ext uri="{BB962C8B-B14F-4D97-AF65-F5344CB8AC3E}">
        <p14:creationId xmlns:p14="http://schemas.microsoft.com/office/powerpoint/2010/main" val="5502791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1A058-441E-6EE8-D0B5-37FF286DB43D}"/>
              </a:ext>
            </a:extLst>
          </p:cNvPr>
          <p:cNvSpPr>
            <a:spLocks noGrp="1"/>
          </p:cNvSpPr>
          <p:nvPr>
            <p:ph type="title"/>
          </p:nvPr>
        </p:nvSpPr>
        <p:spPr>
          <a:xfrm>
            <a:off x="838200" y="365126"/>
            <a:ext cx="10515600" cy="696942"/>
          </a:xfrm>
        </p:spPr>
        <p:txBody>
          <a:bodyPr>
            <a:normAutofit/>
          </a:bodyPr>
          <a:lstStyle/>
          <a:p>
            <a:r>
              <a:rPr lang="en-US" dirty="0"/>
              <a:t>Resources </a:t>
            </a:r>
          </a:p>
        </p:txBody>
      </p:sp>
      <p:sp>
        <p:nvSpPr>
          <p:cNvPr id="3" name="Content Placeholder 2">
            <a:extLst>
              <a:ext uri="{FF2B5EF4-FFF2-40B4-BE49-F238E27FC236}">
                <a16:creationId xmlns:a16="http://schemas.microsoft.com/office/drawing/2014/main" id="{4148023C-2EBB-74B7-88BA-A2C960262A5A}"/>
              </a:ext>
            </a:extLst>
          </p:cNvPr>
          <p:cNvSpPr>
            <a:spLocks noGrp="1"/>
          </p:cNvSpPr>
          <p:nvPr>
            <p:ph idx="1"/>
          </p:nvPr>
        </p:nvSpPr>
        <p:spPr>
          <a:xfrm>
            <a:off x="838200" y="1442594"/>
            <a:ext cx="10515600" cy="4734369"/>
          </a:xfrm>
        </p:spPr>
        <p:txBody>
          <a:bodyPr/>
          <a:lstStyle/>
          <a:p>
            <a:r>
              <a:rPr lang="en-US" dirty="0"/>
              <a:t>Ministry Pacific. </a:t>
            </a:r>
            <a:r>
              <a:rPr lang="en-US" dirty="0">
                <a:hlinkClick r:id="rId2"/>
              </a:rPr>
              <a:t>https://www.ministrypacific.com/sb553</a:t>
            </a:r>
            <a:endParaRPr lang="en-US" dirty="0"/>
          </a:p>
          <a:p>
            <a:r>
              <a:rPr lang="en-US" dirty="0"/>
              <a:t>Sequoia Group. </a:t>
            </a:r>
            <a:r>
              <a:rPr lang="en-US" dirty="0">
                <a:hlinkClick r:id="rId3"/>
              </a:rPr>
              <a:t>https://www.sequoia.com/2024/04/california-requires-workplace-violence-prevention-plan-effective-july-2024-updated/#:~:text=All%20California%20employees%20and%20employers,not%20accessible%20by%20the%20public.</a:t>
            </a:r>
            <a:endParaRPr lang="en-US" dirty="0"/>
          </a:p>
          <a:p>
            <a:r>
              <a:rPr lang="en-US" dirty="0" err="1"/>
              <a:t>Hunton</a:t>
            </a:r>
            <a:r>
              <a:rPr lang="en-US" dirty="0"/>
              <a:t> Law. </a:t>
            </a:r>
            <a:r>
              <a:rPr lang="en-US" dirty="0">
                <a:hlinkClick r:id="rId4"/>
              </a:rPr>
              <a:t>https://www.huntonak.com/hunton-employment-labor-perspectives/california-senate-bill-533-mandates-that-employers-create-workplace-violence-prevention-programs</a:t>
            </a:r>
            <a:endParaRPr lang="en-US" dirty="0"/>
          </a:p>
          <a:p>
            <a:endParaRPr lang="en-US" dirty="0"/>
          </a:p>
          <a:p>
            <a:pPr marL="0" indent="0">
              <a:buNone/>
            </a:pPr>
            <a:endParaRPr lang="en-US" dirty="0"/>
          </a:p>
        </p:txBody>
      </p:sp>
    </p:spTree>
    <p:extLst>
      <p:ext uri="{BB962C8B-B14F-4D97-AF65-F5344CB8AC3E}">
        <p14:creationId xmlns:p14="http://schemas.microsoft.com/office/powerpoint/2010/main" val="37288085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Custom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322</TotalTime>
  <Words>924</Words>
  <Application>Microsoft Office PowerPoint</Application>
  <PresentationFormat>Widescreen</PresentationFormat>
  <Paragraphs>42</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Times New Roman</vt:lpstr>
      <vt:lpstr>Verdana</vt:lpstr>
      <vt:lpstr>Office Theme</vt:lpstr>
      <vt:lpstr>SB 533  Training for Churches  Occupational safety: workplace violence: restraining orders and workplace violence prevention plan.</vt:lpstr>
      <vt:lpstr>Background on SB 533</vt:lpstr>
      <vt:lpstr>Background on SB 5331</vt:lpstr>
      <vt:lpstr>Background on SB 5331</vt:lpstr>
      <vt:lpstr>Background on SB 5331</vt:lpstr>
      <vt:lpstr>Resources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SB 533  Training for Churches  Occupational safety: workplace violence: restraining orders and workplace violence prevention plan.</dc:title>
  <dc:creator>Greg Prow</dc:creator>
  <cp:lastModifiedBy>Lee, Shanon</cp:lastModifiedBy>
  <cp:revision>2</cp:revision>
  <dcterms:created xsi:type="dcterms:W3CDTF">2024-06-04T17:47:59Z</dcterms:created>
  <dcterms:modified xsi:type="dcterms:W3CDTF">2024-06-07T02:38:07Z</dcterms:modified>
</cp:coreProperties>
</file>